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82" r:id="rId2"/>
  </p:sldMasterIdLst>
  <p:notesMasterIdLst>
    <p:notesMasterId r:id="rId18"/>
  </p:notesMasterIdLst>
  <p:handoutMasterIdLst>
    <p:handoutMasterId r:id="rId19"/>
  </p:handoutMasterIdLst>
  <p:sldIdLst>
    <p:sldId id="301" r:id="rId3"/>
    <p:sldId id="336" r:id="rId4"/>
    <p:sldId id="465" r:id="rId5"/>
    <p:sldId id="466" r:id="rId6"/>
    <p:sldId id="476" r:id="rId7"/>
    <p:sldId id="477" r:id="rId8"/>
    <p:sldId id="473" r:id="rId9"/>
    <p:sldId id="461" r:id="rId10"/>
    <p:sldId id="475" r:id="rId11"/>
    <p:sldId id="462" r:id="rId12"/>
    <p:sldId id="459" r:id="rId13"/>
    <p:sldId id="470" r:id="rId14"/>
    <p:sldId id="471" r:id="rId15"/>
    <p:sldId id="472" r:id="rId16"/>
    <p:sldId id="468" r:id="rId17"/>
  </p:sldIdLst>
  <p:sldSz cx="9144000" cy="6858000" type="screen4x3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221" autoAdjust="0"/>
  </p:normalViewPr>
  <p:slideViewPr>
    <p:cSldViewPr>
      <p:cViewPr varScale="1">
        <p:scale>
          <a:sx n="107" d="100"/>
          <a:sy n="107" d="100"/>
        </p:scale>
        <p:origin x="21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0E90C-BCD1-479E-A3C7-858F264EA05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D044-6577-43CE-BDE6-FF1DD9334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3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3842907C-D0AA-4C58-9F94-58B40AD65B29}" type="datetimeFigureOut">
              <a:pPr/>
              <a:t>14/06/2018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1D76769E-C829-4283-B80E-CB90D995C291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9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4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554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985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1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pt-BR" smtClean="0"/>
              <a:pPr/>
              <a:t>quinta-feira, 14 de junho de 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2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9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pt-BR" smtClean="0"/>
              <a:pPr/>
              <a:t>quinta-feira, 14 de junho de 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20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439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ctr"/>
            <a:fld id="{D10E14BF-C004-4398-9186-5EE680724D95}" type="datetime2">
              <a:rPr lang="pt-BR" smtClean="0"/>
              <a:pPr algn="ctr"/>
              <a:t>quinta-feira, 14 de junho de 2018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5292C34-3E5E-4BA5-AF54-F1601B144FB0}" type="slidenum">
              <a:rPr lang="pt-BR" sz="1400" smtClean="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639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vid@tjpr.jus.br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692696"/>
            <a:ext cx="4212468" cy="46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5604629"/>
            <a:ext cx="739948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Tema: II Fórum dos Direitos da Pessoa com Deficiência 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1" y="764123"/>
            <a:ext cx="8424937" cy="590523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BR" sz="1600" b="1" dirty="0">
                <a:solidFill>
                  <a:srgbClr val="191B0E"/>
                </a:solidFill>
              </a:rPr>
              <a:t>JUDICIÁRIO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rgbClr val="191B0E"/>
                </a:solidFill>
              </a:rPr>
              <a:t>Conselho Nacional de Justiça – CNJ</a:t>
            </a:r>
          </a:p>
          <a:p>
            <a:pPr lvl="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191B0E"/>
                </a:solidFill>
              </a:rPr>
              <a:t>Resolução 230/2016 </a:t>
            </a:r>
            <a:r>
              <a:rPr lang="pt-BR" sz="1200" dirty="0">
                <a:solidFill>
                  <a:srgbClr val="191B0E"/>
                </a:solidFill>
              </a:rPr>
              <a:t>-  determina a instituição de Comissão Permanente de Acessibilidade e Inclusão nos Tribunais de Justiça</a:t>
            </a:r>
            <a:r>
              <a:rPr lang="pt-BR" sz="1200" dirty="0" smtClean="0">
                <a:solidFill>
                  <a:srgbClr val="191B0E"/>
                </a:solidFill>
              </a:rPr>
              <a:t>.</a:t>
            </a:r>
            <a:endParaRPr lang="pt-BR" sz="1200" dirty="0">
              <a:solidFill>
                <a:srgbClr val="191B0E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rgbClr val="191B0E"/>
                </a:solidFill>
              </a:rPr>
              <a:t>TJPR 2018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200" b="1" dirty="0">
                <a:solidFill>
                  <a:srgbClr val="191B0E"/>
                </a:solidFill>
              </a:rPr>
              <a:t>Vara Especializada: </a:t>
            </a:r>
            <a:r>
              <a:rPr lang="pt-BR" sz="1200" dirty="0">
                <a:solidFill>
                  <a:srgbClr val="191B0E"/>
                </a:solidFill>
              </a:rPr>
              <a:t>Infrações Penais contra Crianças, Adolescentes e Idosos e Infância e Juventude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200" b="1" dirty="0">
                <a:solidFill>
                  <a:srgbClr val="191B0E"/>
                </a:solidFill>
              </a:rPr>
              <a:t>Total de Servidores com Deficiência no TJPR: </a:t>
            </a:r>
            <a:r>
              <a:rPr lang="pt-BR" sz="1200" dirty="0">
                <a:solidFill>
                  <a:srgbClr val="191B0E"/>
                </a:solidFill>
              </a:rPr>
              <a:t>38 servidores efetivos</a:t>
            </a:r>
            <a:r>
              <a:rPr lang="pt-BR" sz="1200" dirty="0" smtClean="0">
                <a:solidFill>
                  <a:srgbClr val="191B0E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buFont typeface="Arial" pitchFamily="34" charset="0"/>
              <a:buChar char="•"/>
            </a:pPr>
            <a:endParaRPr lang="pt-BR" sz="1200" dirty="0" smtClean="0">
              <a:solidFill>
                <a:srgbClr val="191B0E"/>
              </a:solidFill>
            </a:endParaRP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  <a:tabLst>
                <a:tab pos="3944938" algn="l"/>
              </a:tabLst>
            </a:pPr>
            <a:r>
              <a:rPr lang="pt-BR" sz="1400" b="1" dirty="0" smtClean="0">
                <a:solidFill>
                  <a:srgbClr val="191B0E"/>
                </a:solidFill>
              </a:rPr>
              <a:t>2ª Vice-Presidência do TJPR</a:t>
            </a:r>
          </a:p>
          <a:p>
            <a:pPr lvl="0" algn="just">
              <a:lnSpc>
                <a:spcPct val="100000"/>
              </a:lnSpc>
              <a:buFont typeface="Arial" pitchFamily="34" charset="0"/>
              <a:buChar char="•"/>
              <a:tabLst>
                <a:tab pos="3944938" algn="l"/>
              </a:tabLst>
            </a:pPr>
            <a:r>
              <a:rPr lang="pt-BR" sz="1200" dirty="0">
                <a:solidFill>
                  <a:srgbClr val="191B0E"/>
                </a:solidFill>
              </a:rPr>
              <a:t>Desembargadora </a:t>
            </a:r>
            <a:r>
              <a:rPr lang="pt-BR" sz="1200" dirty="0" err="1">
                <a:solidFill>
                  <a:srgbClr val="191B0E"/>
                </a:solidFill>
              </a:rPr>
              <a:t>Lidia</a:t>
            </a:r>
            <a:r>
              <a:rPr lang="pt-BR" sz="1200" dirty="0">
                <a:solidFill>
                  <a:srgbClr val="191B0E"/>
                </a:solidFill>
              </a:rPr>
              <a:t> </a:t>
            </a:r>
            <a:r>
              <a:rPr lang="pt-BR" sz="1200" dirty="0" err="1" smtClean="0">
                <a:solidFill>
                  <a:srgbClr val="191B0E"/>
                </a:solidFill>
              </a:rPr>
              <a:t>Maejima</a:t>
            </a:r>
            <a:endParaRPr lang="pt-BR" sz="1200" dirty="0" smtClean="0">
              <a:solidFill>
                <a:srgbClr val="191B0E"/>
              </a:solidFill>
            </a:endParaRPr>
          </a:p>
          <a:p>
            <a:pPr lvl="0" algn="just">
              <a:lnSpc>
                <a:spcPct val="100000"/>
              </a:lnSpc>
              <a:buFont typeface="Arial" pitchFamily="34" charset="0"/>
              <a:buChar char="•"/>
              <a:tabLst>
                <a:tab pos="3944938" algn="l"/>
              </a:tabLst>
            </a:pPr>
            <a:r>
              <a:rPr lang="pt-BR" sz="1200" b="1" dirty="0">
                <a:solidFill>
                  <a:srgbClr val="191B0E"/>
                </a:solidFill>
              </a:rPr>
              <a:t>Projeto entre o TJPR e Instituições de Auxílio de Pessoas com </a:t>
            </a:r>
            <a:r>
              <a:rPr lang="pt-BR" sz="1200" b="1" dirty="0" smtClean="0">
                <a:solidFill>
                  <a:srgbClr val="191B0E"/>
                </a:solidFill>
              </a:rPr>
              <a:t>Deficiência </a:t>
            </a:r>
          </a:p>
          <a:p>
            <a:pPr marL="382588" lvl="0" indent="-203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944938" algn="l"/>
              </a:tabLst>
            </a:pPr>
            <a:r>
              <a:rPr lang="pt-BR" sz="1200" dirty="0" smtClean="0">
                <a:solidFill>
                  <a:srgbClr val="191B0E"/>
                </a:solidFill>
              </a:rPr>
              <a:t>Produção de vídeos em </a:t>
            </a:r>
            <a:r>
              <a:rPr lang="pt-BR" sz="1200" dirty="0">
                <a:solidFill>
                  <a:srgbClr val="191B0E"/>
                </a:solidFill>
              </a:rPr>
              <a:t>parceria </a:t>
            </a:r>
            <a:r>
              <a:rPr lang="pt-BR" sz="1200" dirty="0" smtClean="0">
                <a:solidFill>
                  <a:srgbClr val="191B0E"/>
                </a:solidFill>
              </a:rPr>
              <a:t>com </a:t>
            </a:r>
            <a:r>
              <a:rPr lang="pt-BR" sz="1200" dirty="0">
                <a:solidFill>
                  <a:srgbClr val="191B0E"/>
                </a:solidFill>
              </a:rPr>
              <a:t>entidades de Auxílio de Pessoas com </a:t>
            </a:r>
            <a:r>
              <a:rPr lang="pt-BR" sz="1200" dirty="0" smtClean="0">
                <a:solidFill>
                  <a:srgbClr val="191B0E"/>
                </a:solidFill>
              </a:rPr>
              <a:t>Deficiência no </a:t>
            </a:r>
            <a:r>
              <a:rPr lang="pt-BR" sz="1200" dirty="0">
                <a:solidFill>
                  <a:srgbClr val="191B0E"/>
                </a:solidFill>
              </a:rPr>
              <a:t>programa Sala de Espera </a:t>
            </a:r>
            <a:r>
              <a:rPr lang="pt-BR" sz="1200" dirty="0" smtClean="0">
                <a:solidFill>
                  <a:srgbClr val="191B0E"/>
                </a:solidFill>
              </a:rPr>
              <a:t>Inteligente;</a:t>
            </a:r>
          </a:p>
          <a:p>
            <a:pPr marL="382588" lvl="0" indent="-2032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944938" algn="l"/>
              </a:tabLst>
            </a:pPr>
            <a:r>
              <a:rPr lang="pt-BR" sz="1200" dirty="0" smtClean="0">
                <a:solidFill>
                  <a:srgbClr val="191B0E"/>
                </a:solidFill>
              </a:rPr>
              <a:t>Transmissão dos vídeos nos </a:t>
            </a:r>
            <a:r>
              <a:rPr lang="pt-BR" sz="1200" dirty="0" err="1" smtClean="0">
                <a:solidFill>
                  <a:srgbClr val="191B0E"/>
                </a:solidFill>
              </a:rPr>
              <a:t>CEJUSC’s</a:t>
            </a:r>
            <a:r>
              <a:rPr lang="pt-BR" sz="1200" dirty="0" smtClean="0">
                <a:solidFill>
                  <a:srgbClr val="191B0E"/>
                </a:solidFill>
              </a:rPr>
              <a:t> de todo Estado.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endParaRPr lang="pt-BR" sz="3700" dirty="0">
              <a:solidFill>
                <a:srgbClr val="191B0E"/>
              </a:solidFill>
            </a:endParaRP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endParaRPr lang="pt-BR" sz="3700" dirty="0" smtClean="0">
              <a:solidFill>
                <a:srgbClr val="191B0E"/>
              </a:solidFill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pt-BR" sz="3700" dirty="0">
              <a:solidFill>
                <a:srgbClr val="191B0E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pt-BR" sz="29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39551" y="179348"/>
            <a:ext cx="835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Nacional de Metas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7152143" y="1916832"/>
            <a:ext cx="1812345" cy="14973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40" y="4901648"/>
            <a:ext cx="2757751" cy="19173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591" y="4848351"/>
            <a:ext cx="1449824" cy="2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85477"/>
              </p:ext>
            </p:extLst>
          </p:nvPr>
        </p:nvGraphicFramePr>
        <p:xfrm>
          <a:off x="827584" y="1700808"/>
          <a:ext cx="7704856" cy="2491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35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TJPR</a:t>
                      </a:r>
                      <a:endParaRPr lang="pt-BR" dirty="0"/>
                    </a:p>
                  </a:txBody>
                  <a:tcPr marL="87913" marR="879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Atendimento ao Critérios </a:t>
                      </a:r>
                      <a:r>
                        <a:rPr lang="pt-BR" baseline="0" dirty="0" smtClean="0"/>
                        <a:t> de Acessibilidade (%)</a:t>
                      </a:r>
                      <a:endParaRPr lang="pt-BR" dirty="0"/>
                    </a:p>
                  </a:txBody>
                  <a:tcPr marL="87913" marR="879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5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2007</a:t>
                      </a:r>
                      <a:endParaRPr lang="pt-BR" b="1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155 prédios</a:t>
                      </a:r>
                      <a:endParaRPr lang="pt-BR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41,93%</a:t>
                      </a:r>
                      <a:endParaRPr lang="pt-BR" dirty="0"/>
                    </a:p>
                  </a:txBody>
                  <a:tcPr marL="87913" marR="879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5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2017</a:t>
                      </a:r>
                      <a:endParaRPr lang="pt-BR" b="1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162 prédios</a:t>
                      </a:r>
                      <a:endParaRPr lang="pt-BR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57,40%</a:t>
                      </a:r>
                      <a:endParaRPr lang="pt-BR" dirty="0"/>
                    </a:p>
                  </a:txBody>
                  <a:tcPr marL="87913" marR="879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87913" marR="87913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7913" marR="87913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7913" marR="879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marL="87913" marR="879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Curitiba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marL="87913" marR="87913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Atendimento ao Critérios  de Acessibilidade (%)</a:t>
                      </a:r>
                    </a:p>
                  </a:txBody>
                  <a:tcPr marL="87913" marR="87913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5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2007</a:t>
                      </a:r>
                      <a:endParaRPr lang="pt-BR" b="1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 prédios</a:t>
                      </a:r>
                      <a:endParaRPr lang="pt-BR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14,28%</a:t>
                      </a:r>
                      <a:endParaRPr lang="pt-BR" dirty="0"/>
                    </a:p>
                  </a:txBody>
                  <a:tcPr marL="87913" marR="879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5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2017</a:t>
                      </a:r>
                      <a:endParaRPr lang="pt-BR" b="1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 prédios</a:t>
                      </a:r>
                      <a:endParaRPr lang="pt-BR" dirty="0"/>
                    </a:p>
                  </a:txBody>
                  <a:tcPr marL="87913" marR="879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31,25%</a:t>
                      </a:r>
                      <a:endParaRPr lang="pt-BR" dirty="0"/>
                    </a:p>
                  </a:txBody>
                  <a:tcPr marL="87913" marR="879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39551" y="179348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Acessibilidade TJPR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576" y="4293096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b="1" dirty="0" smtClean="0"/>
              <a:t>Comissão Permanente de Acessibilidade e Inclusão do TJPR - </a:t>
            </a:r>
            <a:r>
              <a:rPr lang="pt-BR" dirty="0"/>
              <a:t>Portaria nº 4681/17-D.M</a:t>
            </a:r>
            <a:endParaRPr lang="pt-BR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/>
              <a:t>Presidente: </a:t>
            </a:r>
            <a:r>
              <a:rPr lang="pt-BR" dirty="0" smtClean="0"/>
              <a:t>Desembargador </a:t>
            </a:r>
            <a:r>
              <a:rPr lang="pt-BR" dirty="0" err="1" smtClean="0"/>
              <a:t>Sigurd</a:t>
            </a:r>
            <a:r>
              <a:rPr lang="pt-BR" dirty="0" smtClean="0"/>
              <a:t> Roberto </a:t>
            </a:r>
            <a:r>
              <a:rPr lang="pt-BR" dirty="0" err="1" smtClean="0"/>
              <a:t>Bengtsson</a:t>
            </a:r>
            <a:endParaRPr lang="pt-B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 smtClean="0"/>
              <a:t>2018: </a:t>
            </a:r>
            <a:r>
              <a:rPr lang="pt-BR" dirty="0" smtClean="0"/>
              <a:t>Plano de Obras do TJPR em andamento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 smtClean="0"/>
              <a:t>Objetivos:  </a:t>
            </a:r>
            <a:r>
              <a:rPr lang="pt-BR" dirty="0" smtClean="0"/>
              <a:t>Licitação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Obras           CNJ  - Resolução 230/2016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/>
          </a:p>
        </p:txBody>
      </p:sp>
      <p:sp>
        <p:nvSpPr>
          <p:cNvPr id="11" name="Chave direita 10"/>
          <p:cNvSpPr/>
          <p:nvPr/>
        </p:nvSpPr>
        <p:spPr>
          <a:xfrm>
            <a:off x="3347864" y="5517232"/>
            <a:ext cx="45719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5576" y="11967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1983</a:t>
            </a:r>
            <a:r>
              <a:rPr lang="pt-BR" dirty="0" smtClean="0"/>
              <a:t> – Protocolo de Acessibilidade – TJPR/ MP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3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85800"/>
            <a:ext cx="8064896" cy="99122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Acessibilidade TJPR - Curitiba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05642"/>
            <a:ext cx="4032448" cy="236713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4139952" cy="26076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833" y="6021288"/>
            <a:ext cx="787274" cy="8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127936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Acessibilidade TJPR – Foz do Iguaçu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4024"/>
            <a:ext cx="3744416" cy="210804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75" y="1684024"/>
            <a:ext cx="3686109" cy="20752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1" y="4149080"/>
            <a:ext cx="3767211" cy="21208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4149080"/>
            <a:ext cx="3736552" cy="20640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2440" y="6220416"/>
            <a:ext cx="611560" cy="6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79208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Acessibilidade TJPR - Maringá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30" y="1894548"/>
            <a:ext cx="5760640" cy="402257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60" y="5647144"/>
            <a:ext cx="114614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3643"/>
            <a:ext cx="3863700" cy="44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88024" y="1484784"/>
            <a:ext cx="3600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CONTATO: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(41)3200-3556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(41)3200-3558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TJPR  </a:t>
            </a: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cevid@tjpr.jus.br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2946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435280" cy="1656184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Mulheres com Deficiência Vítimas de Violência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9" y="5661248"/>
            <a:ext cx="11441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276872"/>
            <a:ext cx="7200900" cy="3581400"/>
          </a:xfrm>
        </p:spPr>
        <p:txBody>
          <a:bodyPr>
            <a:normAutofit/>
          </a:bodyPr>
          <a:lstStyle/>
          <a:p>
            <a:pPr marL="17780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smtClean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800" smtClean="0">
              <a:solidFill>
                <a:prstClr val="black"/>
              </a:solidFill>
            </a:endParaRP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87694"/>
              </p:ext>
            </p:extLst>
          </p:nvPr>
        </p:nvGraphicFramePr>
        <p:xfrm>
          <a:off x="0" y="-38652"/>
          <a:ext cx="9144000" cy="691484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3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DADOS</a:t>
                      </a:r>
                      <a:r>
                        <a:rPr lang="pt-BR" sz="1800" baseline="0" dirty="0" smtClean="0"/>
                        <a:t>   -  MULHERES  DEFICIENTES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3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Dados</a:t>
                      </a:r>
                      <a:r>
                        <a:rPr lang="pt-BR" sz="1600" b="1" baseline="0" dirty="0" smtClean="0"/>
                        <a:t> Internacionais</a:t>
                      </a:r>
                    </a:p>
                    <a:p>
                      <a:pPr algn="ctr"/>
                      <a:r>
                        <a:rPr lang="pt-BR" sz="1600" b="1" baseline="0" dirty="0" smtClean="0"/>
                        <a:t>(INWWD)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40%</a:t>
                      </a:r>
                      <a:r>
                        <a:rPr lang="pt-BR" sz="1600" b="1" baseline="0" dirty="0" smtClean="0"/>
                        <a:t> </a:t>
                      </a:r>
                      <a:r>
                        <a:rPr lang="pt-BR" sz="1600" baseline="0" dirty="0" smtClean="0"/>
                        <a:t>vítimas de violência doméstica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baseline="0" dirty="0" smtClean="0"/>
                        <a:t>12% </a:t>
                      </a:r>
                      <a:r>
                        <a:rPr lang="pt-BR" sz="1600" baseline="0" dirty="0" smtClean="0"/>
                        <a:t>vítimas de estupro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8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Dados da ONU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3x</a:t>
                      </a:r>
                      <a:r>
                        <a:rPr lang="pt-BR" sz="1600" baseline="0" dirty="0" smtClean="0"/>
                        <a:t> mais vulneráveis a abusos e violência doméstica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6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Dados Brasil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68% </a:t>
                      </a:r>
                      <a:r>
                        <a:rPr lang="pt-BR" sz="1600" dirty="0" smtClean="0"/>
                        <a:t>denúncias de violência</a:t>
                      </a:r>
                      <a:r>
                        <a:rPr lang="pt-BR" sz="1600" baseline="0" dirty="0" smtClean="0"/>
                        <a:t> doméstica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baseline="0" dirty="0" smtClean="0"/>
                        <a:t>82% </a:t>
                      </a:r>
                      <a:r>
                        <a:rPr lang="pt-BR" sz="1600" baseline="0" dirty="0" smtClean="0"/>
                        <a:t>denúncias de violência sexual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72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Dados  IBGE </a:t>
                      </a:r>
                    </a:p>
                    <a:p>
                      <a:pPr algn="ctr"/>
                      <a:r>
                        <a:rPr lang="pt-BR" sz="1600" b="1" dirty="0" smtClean="0"/>
                        <a:t>Censo</a:t>
                      </a:r>
                    </a:p>
                    <a:p>
                      <a:pPr algn="ctr"/>
                      <a:r>
                        <a:rPr lang="pt-BR" sz="1600" b="1" dirty="0" smtClean="0"/>
                        <a:t>2010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26,5% </a:t>
                      </a:r>
                      <a:r>
                        <a:rPr lang="pt-BR" sz="1600" dirty="0" smtClean="0"/>
                        <a:t>das mulheres brasileiras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possuem pelo</a:t>
                      </a:r>
                      <a:r>
                        <a:rPr lang="pt-BR" sz="1600" baseline="0" dirty="0" smtClean="0"/>
                        <a:t> menos uma das deficiências</a:t>
                      </a:r>
                      <a:endParaRPr lang="pt-BR" sz="1600" dirty="0" smtClean="0"/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56,5% </a:t>
                      </a:r>
                      <a:r>
                        <a:rPr lang="pt-BR" sz="1600" dirty="0" smtClean="0"/>
                        <a:t>das pessoas</a:t>
                      </a:r>
                      <a:r>
                        <a:rPr lang="pt-BR" sz="1600" baseline="0" dirty="0" smtClean="0"/>
                        <a:t> com deficiência são mulheres</a:t>
                      </a:r>
                      <a:endParaRPr lang="pt-BR" sz="1600" dirty="0" smtClean="0"/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58,3% </a:t>
                      </a:r>
                      <a:r>
                        <a:rPr lang="pt-BR" sz="1600" dirty="0" smtClean="0"/>
                        <a:t>deficiência</a:t>
                      </a:r>
                      <a:r>
                        <a:rPr lang="pt-BR" sz="1600" baseline="0" dirty="0" smtClean="0"/>
                        <a:t> visual</a:t>
                      </a:r>
                      <a:endParaRPr lang="pt-BR" sz="1600" dirty="0" smtClean="0"/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62,46% </a:t>
                      </a:r>
                      <a:r>
                        <a:rPr lang="pt-BR" sz="1600" dirty="0" smtClean="0"/>
                        <a:t>deficiência</a:t>
                      </a:r>
                      <a:r>
                        <a:rPr lang="pt-BR" sz="1600" baseline="0" dirty="0" smtClean="0"/>
                        <a:t> motora</a:t>
                      </a:r>
                      <a:endParaRPr lang="pt-BR" sz="1600" dirty="0" smtClean="0"/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46,02% </a:t>
                      </a:r>
                      <a:r>
                        <a:rPr lang="pt-BR" sz="1600" dirty="0" smtClean="0"/>
                        <a:t>deficiência</a:t>
                      </a:r>
                      <a:r>
                        <a:rPr lang="pt-BR" sz="1600" baseline="0" dirty="0" smtClean="0"/>
                        <a:t> mental</a:t>
                      </a:r>
                      <a:endParaRPr lang="pt-BR" sz="1600" dirty="0" smtClean="0"/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= </a:t>
                      </a:r>
                      <a:r>
                        <a:rPr lang="pt-BR" sz="1600" dirty="0" smtClean="0"/>
                        <a:t>homens</a:t>
                      </a:r>
                      <a:r>
                        <a:rPr lang="pt-BR" sz="1600" baseline="0" dirty="0" smtClean="0"/>
                        <a:t> e mulheres com deficiência auditiva</a:t>
                      </a:r>
                      <a:endParaRPr lang="pt-BR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196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Dados  IBGE </a:t>
                      </a:r>
                    </a:p>
                    <a:p>
                      <a:pPr algn="ctr"/>
                      <a:r>
                        <a:rPr lang="pt-BR" sz="1600" b="1" dirty="0" smtClean="0"/>
                        <a:t>Min. Saúde</a:t>
                      </a:r>
                    </a:p>
                    <a:p>
                      <a:pPr algn="ctr"/>
                      <a:r>
                        <a:rPr lang="pt-BR" sz="1600" b="1" dirty="0" smtClean="0"/>
                        <a:t>2013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1600</a:t>
                      </a:r>
                      <a:r>
                        <a:rPr lang="pt-BR" sz="1600" dirty="0" smtClean="0"/>
                        <a:t> municípios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 smtClean="0"/>
                        <a:t>64</a:t>
                      </a:r>
                      <a:r>
                        <a:rPr lang="pt-BR" sz="1600" baseline="0" dirty="0" smtClean="0"/>
                        <a:t> mil domicílios consultados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6,2% </a:t>
                      </a:r>
                      <a:r>
                        <a:rPr lang="pt-BR" sz="1600" baseline="0" dirty="0" smtClean="0"/>
                        <a:t>da população brasileira tem algum tipo deficiência (mulheres: visual, auditiva – 1% , física – 1% , e intelectual – 0,7%)</a:t>
                      </a:r>
                      <a:endParaRPr lang="pt-BR" sz="1600" dirty="0" smtClean="0"/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baseline="0" dirty="0" smtClean="0"/>
                        <a:t>6,8% </a:t>
                      </a:r>
                      <a:r>
                        <a:rPr lang="pt-BR" sz="1600" baseline="0" dirty="0" smtClean="0"/>
                        <a:t>das pessoas com mais de 60 anos – limitação funcional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802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Dados  IBGE </a:t>
                      </a:r>
                    </a:p>
                    <a:p>
                      <a:pPr algn="ctr"/>
                      <a:r>
                        <a:rPr lang="pt-BR" sz="1600" b="1" dirty="0" smtClean="0"/>
                        <a:t>2014</a:t>
                      </a:r>
                    </a:p>
                    <a:p>
                      <a:pPr algn="ctr"/>
                      <a:r>
                        <a:rPr lang="pt-BR" sz="1600" b="1" dirty="0" smtClean="0"/>
                        <a:t>Mercado de Trabalho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43,1% </a:t>
                      </a:r>
                      <a:r>
                        <a:rPr lang="pt-BR" sz="1600" b="1" baseline="0" dirty="0" smtClean="0"/>
                        <a:t> </a:t>
                      </a:r>
                      <a:r>
                        <a:rPr lang="pt-BR" sz="1600" baseline="0" dirty="0" smtClean="0"/>
                        <a:t>de mulheres com alguma deficiência na população economicamente ativa 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34,8% </a:t>
                      </a:r>
                      <a:r>
                        <a:rPr lang="pt-BR" sz="1600" baseline="0" dirty="0" smtClean="0"/>
                        <a:t>de mulheres com deficiência motora severa na população economicamente ativa 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/>
                        <a:t>20,8% </a:t>
                      </a:r>
                      <a:r>
                        <a:rPr lang="pt-BR" sz="1600" baseline="0" dirty="0" smtClean="0"/>
                        <a:t>de mulheres com deficiência intelectual na população economicamente ativa </a:t>
                      </a:r>
                      <a:endParaRPr lang="pt-BR" sz="1600" b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08720"/>
            <a:ext cx="8064896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sz="1700" b="1" dirty="0" smtClean="0"/>
              <a:t>Característica                  Vulnerabilidade</a:t>
            </a:r>
            <a:endParaRPr lang="pt-BR" sz="1700" b="1" dirty="0"/>
          </a:p>
          <a:p>
            <a:pPr marL="0" indent="0">
              <a:buNone/>
            </a:pPr>
            <a:endParaRPr lang="pt-BR" sz="1700" b="1" dirty="0" smtClean="0"/>
          </a:p>
          <a:p>
            <a:pPr marL="0" indent="0">
              <a:buNone/>
            </a:pPr>
            <a:endParaRPr lang="pt-BR" sz="1700" b="1" dirty="0" smtClean="0"/>
          </a:p>
          <a:p>
            <a:pPr marL="0" indent="0">
              <a:buNone/>
            </a:pPr>
            <a:r>
              <a:rPr lang="pt-BR" sz="1700" b="1" dirty="0" smtClean="0"/>
              <a:t>Proteção  </a:t>
            </a:r>
          </a:p>
          <a:p>
            <a:pPr marL="0" indent="0">
              <a:buNone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900" b="1" dirty="0" smtClean="0">
                <a:solidFill>
                  <a:srgbClr val="FF0000"/>
                </a:solidFill>
              </a:rPr>
              <a:t>Inclusão </a:t>
            </a:r>
          </a:p>
          <a:p>
            <a:pPr marL="0" indent="0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1900" b="1" dirty="0" smtClean="0">
                <a:solidFill>
                  <a:schemeClr val="tx1"/>
                </a:solidFill>
              </a:rPr>
              <a:t>Medida Judicial</a:t>
            </a:r>
          </a:p>
          <a:p>
            <a:pPr>
              <a:buFont typeface="Wingdings" pitchFamily="2" charset="2"/>
              <a:buChar char="ü"/>
            </a:pPr>
            <a:r>
              <a:rPr lang="pt-BR" sz="1700" dirty="0" smtClean="0">
                <a:solidFill>
                  <a:schemeClr val="tx1"/>
                </a:solidFill>
              </a:rPr>
              <a:t>Tomada de Decisão Apoiada – Art. 1.783-A do Código Civil</a:t>
            </a: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1" y="179348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Combate Judicial à Violência Doméstica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2339752" y="3212976"/>
            <a:ext cx="57606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/>
          <p:cNvSpPr/>
          <p:nvPr/>
        </p:nvSpPr>
        <p:spPr>
          <a:xfrm>
            <a:off x="1584239" y="3498454"/>
            <a:ext cx="117727" cy="18002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043608" y="4619655"/>
            <a:ext cx="0" cy="3600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33391" y="3405828"/>
            <a:ext cx="138367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Negligência</a:t>
            </a:r>
          </a:p>
          <a:p>
            <a:r>
              <a:rPr lang="pt-BR" sz="1300" dirty="0"/>
              <a:t>Discriminação</a:t>
            </a:r>
          </a:p>
          <a:p>
            <a:r>
              <a:rPr lang="pt-BR" sz="1300" dirty="0"/>
              <a:t>Exploração </a:t>
            </a:r>
          </a:p>
          <a:p>
            <a:r>
              <a:rPr lang="pt-BR" sz="1300" dirty="0"/>
              <a:t>Violência</a:t>
            </a:r>
          </a:p>
          <a:p>
            <a:r>
              <a:rPr lang="pt-BR" sz="1300" dirty="0"/>
              <a:t>Tortura</a:t>
            </a:r>
          </a:p>
          <a:p>
            <a:r>
              <a:rPr lang="pt-BR" sz="1300" dirty="0"/>
              <a:t>Crueldade</a:t>
            </a:r>
          </a:p>
          <a:p>
            <a:r>
              <a:rPr lang="pt-BR" sz="1300" dirty="0"/>
              <a:t>Opressão</a:t>
            </a:r>
          </a:p>
          <a:p>
            <a:r>
              <a:rPr lang="pt-BR" sz="1300" dirty="0"/>
              <a:t>Desumanização</a:t>
            </a:r>
          </a:p>
          <a:p>
            <a:r>
              <a:rPr lang="pt-BR" sz="1300" dirty="0"/>
              <a:t>Degradação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46495"/>
              </p:ext>
            </p:extLst>
          </p:nvPr>
        </p:nvGraphicFramePr>
        <p:xfrm>
          <a:off x="1331637" y="980728"/>
          <a:ext cx="6912772" cy="1926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7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242"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Evolução</a:t>
                      </a:r>
                      <a:r>
                        <a:rPr lang="pt-BR" sz="1400" baseline="0" dirty="0" smtClean="0"/>
                        <a:t> da Violência contra a Mulher com Deficiência</a:t>
                      </a:r>
                      <a:endParaRPr lang="pt-B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4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Violências</a:t>
                      </a:r>
                      <a:r>
                        <a:rPr lang="pt-BR" sz="1400" b="1" baseline="0" dirty="0" smtClean="0"/>
                        <a:t> Interpessoais e Autoprovocadas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Estupro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7.553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811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21.759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1.542*</a:t>
                      </a:r>
                      <a:endParaRPr lang="pt-B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42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* 39%  com reincidência </a:t>
                      </a:r>
                      <a:r>
                        <a:rPr lang="pt-BR" baseline="0" dirty="0" smtClean="0"/>
                        <a:t>/ 17,2%  dois ou mais autores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12852"/>
              </p:ext>
            </p:extLst>
          </p:nvPr>
        </p:nvGraphicFramePr>
        <p:xfrm>
          <a:off x="5004048" y="3405828"/>
          <a:ext cx="3312368" cy="211320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76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Autores da Violência</a:t>
                      </a:r>
                    </a:p>
                    <a:p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Cônjuge</a:t>
                      </a:r>
                    </a:p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Vítima com Deficiência</a:t>
                      </a:r>
                      <a:r>
                        <a:rPr lang="pt-BR" baseline="0" dirty="0" smtClean="0"/>
                        <a:t> Mental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267"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 smtClean="0"/>
                        <a:t>Cônjuge </a:t>
                      </a:r>
                    </a:p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 smtClean="0"/>
                        <a:t>Companheiro</a:t>
                      </a:r>
                    </a:p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 smtClean="0"/>
                        <a:t>Filhos </a:t>
                      </a:r>
                    </a:p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 smtClean="0"/>
                        <a:t>Cuidadores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Vítima</a:t>
                      </a:r>
                    </a:p>
                    <a:p>
                      <a:pPr algn="ctr"/>
                      <a:r>
                        <a:rPr lang="pt-BR" dirty="0" smtClean="0"/>
                        <a:t>Lesões Físicas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400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t-BR" sz="2900" b="1" dirty="0" smtClean="0"/>
              <a:t>Art. 1783-A do </a:t>
            </a:r>
            <a:r>
              <a:rPr lang="pt-BR" sz="2900" b="1" dirty="0"/>
              <a:t>Código Civil (Incluído pela Lei nº 13.146, de 2015)</a:t>
            </a:r>
            <a:endParaRPr lang="pt-BR" sz="2900" b="1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500" b="1" dirty="0" smtClean="0"/>
              <a:t>Art</a:t>
            </a:r>
            <a:r>
              <a:rPr lang="pt-BR" sz="2500" b="1" dirty="0"/>
              <a:t>. 1.783-A.  </a:t>
            </a:r>
            <a:r>
              <a:rPr lang="pt-BR" sz="2500" dirty="0"/>
              <a:t>A tomada de decisão apoiada é o processo pelo qual a pessoa com deficiência elege pelo menos 2 (duas) pessoas </a:t>
            </a:r>
            <a:r>
              <a:rPr lang="pt-BR" sz="2500" dirty="0" smtClean="0"/>
              <a:t>idôneas, </a:t>
            </a:r>
            <a:r>
              <a:rPr lang="pt-BR" sz="2500" dirty="0"/>
              <a:t>com as quais mantenha vínculos e que gozem de sua confiança, para prestar-lhe apoio na tomada de decisão sobre atos da vida civil, fornecendo-lhes os elementos e </a:t>
            </a:r>
            <a:r>
              <a:rPr lang="pt-BR" sz="2500" dirty="0" smtClean="0"/>
              <a:t>informações </a:t>
            </a:r>
            <a:r>
              <a:rPr lang="pt-BR" sz="2500" dirty="0"/>
              <a:t>necessários para que possa exercer sua capacidade.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500" b="1" dirty="0"/>
              <a:t>§ </a:t>
            </a:r>
            <a:r>
              <a:rPr lang="pt-BR" sz="2500" b="1" dirty="0" smtClean="0"/>
              <a:t>1°  </a:t>
            </a:r>
            <a:r>
              <a:rPr lang="pt-BR" sz="2500" dirty="0"/>
              <a:t>Para formular pedido de tomada de decisão apoiada, a pessoa com deficiência e os apoiadores devem apresentar termo em que constem os limites do apoio a ser oferecido e os compromissos dos apoiadores, inclusive o prazo de vigência do acordo e o respeito à vontade, aos direitos e aos interesses da pessoa que devem apoiar.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500" b="1" dirty="0"/>
              <a:t>§ </a:t>
            </a:r>
            <a:r>
              <a:rPr lang="pt-BR" sz="2500" b="1" dirty="0" smtClean="0"/>
              <a:t>2°  </a:t>
            </a:r>
            <a:r>
              <a:rPr lang="pt-BR" sz="2500" dirty="0"/>
              <a:t>O pedido de tomada de decisão apoiada será requerido pela pessoa a ser apoiada, com indicação expressa das pessoas aptas a prestarem o apoio previsto no caput deste artigo.                  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500" b="1" dirty="0"/>
              <a:t>§ </a:t>
            </a:r>
            <a:r>
              <a:rPr lang="pt-BR" sz="2500" b="1" dirty="0" smtClean="0"/>
              <a:t>3°  </a:t>
            </a:r>
            <a:r>
              <a:rPr lang="pt-BR" sz="2500" dirty="0"/>
              <a:t>Antes de se pronunciar sobre o pedido de tomada de decisão apoiada, o juiz, assistido por equipe multidisciplinar, após oitiva do Ministério Público, ouvirá pessoalmente o requerente e as pessoas que lhe prestarão apoio.                  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500" b="1" dirty="0"/>
              <a:t>§ </a:t>
            </a:r>
            <a:r>
              <a:rPr lang="pt-BR" sz="2500" b="1" dirty="0" smtClean="0"/>
              <a:t>4°  </a:t>
            </a:r>
            <a:r>
              <a:rPr lang="pt-BR" sz="2500" dirty="0"/>
              <a:t>A decisão tomada por pessoa apoiada terá validade e efeitos sobre terceiros, sem </a:t>
            </a:r>
            <a:r>
              <a:rPr lang="pt-BR" sz="2500" dirty="0" smtClean="0"/>
              <a:t>restrições, </a:t>
            </a:r>
            <a:r>
              <a:rPr lang="pt-BR" sz="2500" dirty="0"/>
              <a:t>desde que esteja inserida nos limites do apoio </a:t>
            </a:r>
            <a:r>
              <a:rPr lang="pt-BR" sz="2500" dirty="0" smtClean="0"/>
              <a:t>acordado.</a:t>
            </a:r>
            <a:endParaRPr lang="pt-BR" sz="2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79348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Tomada de Decisão Apoiada</a:t>
            </a:r>
          </a:p>
        </p:txBody>
      </p:sp>
    </p:spTree>
    <p:extLst>
      <p:ext uri="{BB962C8B-B14F-4D97-AF65-F5344CB8AC3E}">
        <p14:creationId xmlns:p14="http://schemas.microsoft.com/office/powerpoint/2010/main" val="340822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4726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500" b="1" dirty="0"/>
              <a:t>Art. 1.783-A.</a:t>
            </a:r>
            <a:endParaRPr lang="pt-BR" sz="25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 smtClean="0"/>
              <a:t>§ 5°  </a:t>
            </a:r>
            <a:r>
              <a:rPr lang="pt-BR" sz="2200" dirty="0"/>
              <a:t>Terceiro com quem a pessoa apoiada mantenha relação negocial pode solicitar que os apoiadores </a:t>
            </a:r>
            <a:r>
              <a:rPr lang="pt-BR" sz="2200" dirty="0" err="1"/>
              <a:t>contra-assinem</a:t>
            </a:r>
            <a:r>
              <a:rPr lang="pt-BR" sz="2200" dirty="0"/>
              <a:t> o contrato ou acordo, especificando, por escrito, sua função em relação ao apoiado.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§ </a:t>
            </a:r>
            <a:r>
              <a:rPr lang="pt-BR" sz="2200" b="1" dirty="0" smtClean="0"/>
              <a:t>6°  </a:t>
            </a:r>
            <a:r>
              <a:rPr lang="pt-BR" sz="2200" dirty="0"/>
              <a:t>Em caso de negócio jurídico que possa trazer risco ou prejuízo relevante, havendo divergência de </a:t>
            </a:r>
            <a:r>
              <a:rPr lang="pt-BR" sz="2200" dirty="0" smtClean="0"/>
              <a:t>opiniões </a:t>
            </a:r>
            <a:r>
              <a:rPr lang="pt-BR" sz="2200" dirty="0"/>
              <a:t>entre a pessoa apoiada e um dos apoiadores, deverá o juiz, ouvido o Ministério Público, decidir sobre a questão.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§ </a:t>
            </a:r>
            <a:r>
              <a:rPr lang="pt-BR" sz="2200" b="1" dirty="0" smtClean="0"/>
              <a:t>7°  </a:t>
            </a:r>
            <a:r>
              <a:rPr lang="pt-BR" sz="2200" dirty="0"/>
              <a:t>Se o apoiador agir com negligência, exercer pressão indevida ou não adimplir as </a:t>
            </a:r>
            <a:r>
              <a:rPr lang="pt-BR" sz="2200" dirty="0" smtClean="0"/>
              <a:t>obrigações </a:t>
            </a:r>
            <a:r>
              <a:rPr lang="pt-BR" sz="2200" dirty="0"/>
              <a:t>assumidas, poderá a pessoa apoiada ou qualquer pessoa apresentar denúncia ao Ministério Público ou ao juiz.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§ </a:t>
            </a:r>
            <a:r>
              <a:rPr lang="pt-BR" sz="2200" b="1" dirty="0" smtClean="0"/>
              <a:t>8°  </a:t>
            </a:r>
            <a:r>
              <a:rPr lang="pt-BR" sz="2200" dirty="0"/>
              <a:t>Se procedente a denúncia, o juiz destituirá o apoiador e nomeará, ouvida a pessoa apoiada e se for de seu interesse, outra pessoa para prestação de apoio.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§ </a:t>
            </a:r>
            <a:r>
              <a:rPr lang="pt-BR" sz="2200" b="1" dirty="0" smtClean="0"/>
              <a:t>9°  </a:t>
            </a:r>
            <a:r>
              <a:rPr lang="pt-BR" sz="2200" dirty="0"/>
              <a:t>A pessoa apoiada pode, a qualquer tempo, solicitar o término de acordo firmado em processo de tomada de decisão </a:t>
            </a:r>
            <a:r>
              <a:rPr lang="pt-BR" sz="2200" dirty="0" smtClean="0"/>
              <a:t>apoiada</a:t>
            </a:r>
            <a:endParaRPr lang="pt-BR" sz="22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§ 10.  </a:t>
            </a:r>
            <a:r>
              <a:rPr lang="pt-BR" sz="2200" dirty="0"/>
              <a:t>O apoiador pode solicitar ao juiz a exclusão de sua participação do processo de tomada de decisão apoiada, sendo seu desligamento condicionado à manifestação do juiz sobre a matéria.       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200" b="1" dirty="0"/>
              <a:t>§ 11.  </a:t>
            </a:r>
            <a:r>
              <a:rPr lang="pt-BR" sz="2200" dirty="0"/>
              <a:t>Aplicam-se à tomada de decisão apoiada, no que couber, as </a:t>
            </a:r>
            <a:r>
              <a:rPr lang="pt-BR" sz="2200" dirty="0" smtClean="0"/>
              <a:t>disposições </a:t>
            </a:r>
            <a:r>
              <a:rPr lang="pt-BR" sz="2200" dirty="0"/>
              <a:t>referentes à prestação de contas na curatela.  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79348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Tomada de Decisão Apoiada</a:t>
            </a:r>
          </a:p>
        </p:txBody>
      </p:sp>
    </p:spTree>
    <p:extLst>
      <p:ext uri="{BB962C8B-B14F-4D97-AF65-F5344CB8AC3E}">
        <p14:creationId xmlns:p14="http://schemas.microsoft.com/office/powerpoint/2010/main" val="38577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08720"/>
            <a:ext cx="8280920" cy="576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1600" b="1" dirty="0">
                <a:solidFill>
                  <a:srgbClr val="191B0E"/>
                </a:solidFill>
                <a:latin typeface="+mj-lt"/>
              </a:rPr>
              <a:t>Juizado de Violência Doméstica e Familiar contra a Mulher</a:t>
            </a:r>
            <a:endParaRPr lang="pt-BR" sz="16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ts val="60"/>
              </a:lnSpc>
              <a:buNone/>
            </a:pPr>
            <a:endParaRPr lang="pt-BR" sz="1300" dirty="0"/>
          </a:p>
          <a:p>
            <a:pPr marL="0" indent="0">
              <a:buNone/>
            </a:pPr>
            <a:endParaRPr lang="pt-BR" sz="1300" b="1" dirty="0" smtClean="0"/>
          </a:p>
          <a:p>
            <a:pPr marL="0" indent="0">
              <a:buNone/>
            </a:pPr>
            <a:endParaRPr lang="pt-BR" sz="1300" b="1" dirty="0" smtClean="0"/>
          </a:p>
          <a:p>
            <a:pPr marL="0" indent="0">
              <a:buNone/>
            </a:pPr>
            <a:endParaRPr lang="pt-BR" sz="1300" b="1" dirty="0"/>
          </a:p>
          <a:p>
            <a:pPr marL="0" indent="0">
              <a:buNone/>
            </a:pPr>
            <a:endParaRPr lang="pt-BR" sz="1300" b="1" dirty="0" smtClean="0"/>
          </a:p>
          <a:p>
            <a:pPr marL="0" indent="0">
              <a:buNone/>
            </a:pPr>
            <a:endParaRPr lang="pt-BR" sz="1300" b="1" dirty="0" smtClean="0"/>
          </a:p>
          <a:p>
            <a:pPr marL="0" indent="0">
              <a:buNone/>
            </a:pPr>
            <a:endParaRPr lang="pt-BR" sz="1300" b="1" dirty="0" smtClean="0"/>
          </a:p>
          <a:p>
            <a:pPr marL="0" indent="0">
              <a:lnSpc>
                <a:spcPct val="70000"/>
              </a:lnSpc>
              <a:buNone/>
            </a:pPr>
            <a:endParaRPr lang="pt-BR" sz="1300" b="1" dirty="0" smtClean="0"/>
          </a:p>
          <a:p>
            <a:pPr marL="627063" indent="0">
              <a:buNone/>
            </a:pPr>
            <a:r>
              <a:rPr lang="pt-BR" sz="1300" b="1" dirty="0" smtClean="0"/>
              <a:t>1ª </a:t>
            </a:r>
            <a:r>
              <a:rPr lang="pt-BR" sz="1300" b="1" dirty="0"/>
              <a:t>Câmara Criminal – Des. Antônio Loyola Vieira </a:t>
            </a:r>
            <a:endParaRPr lang="pt-BR" sz="1300" dirty="0"/>
          </a:p>
          <a:p>
            <a:pPr marL="627063" indent="0">
              <a:buFont typeface="Arial" panose="020B0604020202020204" pitchFamily="34" charset="0"/>
              <a:buChar char="•"/>
            </a:pPr>
            <a:r>
              <a:rPr lang="pt-BR" sz="1300" dirty="0"/>
              <a:t>PROJUDI: 36 casos relacionados a violência doméstica</a:t>
            </a:r>
          </a:p>
          <a:p>
            <a:pPr marL="627063" indent="0">
              <a:buFont typeface="Arial" panose="020B0604020202020204" pitchFamily="34" charset="0"/>
              <a:buChar char="•"/>
            </a:pPr>
            <a:r>
              <a:rPr lang="pt-BR" sz="1300" dirty="0"/>
              <a:t>Autores com mais de 60 anos – desde outubro/2017</a:t>
            </a:r>
          </a:p>
          <a:p>
            <a:pPr marL="627063" indent="0">
              <a:buFont typeface="Arial" panose="020B0604020202020204" pitchFamily="34" charset="0"/>
              <a:buChar char="•"/>
            </a:pPr>
            <a:r>
              <a:rPr lang="pt-BR" sz="1300" dirty="0"/>
              <a:t>Não é possível identificar as vítimas acima de 60 anos pelo PROJUDI.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88640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Violência Doméstica contra Idosas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88852"/>
              </p:ext>
            </p:extLst>
          </p:nvPr>
        </p:nvGraphicFramePr>
        <p:xfrm>
          <a:off x="1259631" y="1484784"/>
          <a:ext cx="6912768" cy="1729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94460501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66054984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816057512"/>
                    </a:ext>
                  </a:extLst>
                </a:gridCol>
              </a:tblGrid>
              <a:tr h="45921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Mulheres vítimas com mais de 60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Total de Processos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56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1° Juizado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660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191B0E"/>
                          </a:solidFill>
                        </a:rPr>
                        <a:t>45.985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779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2° Juizado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05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191B0E"/>
                          </a:solidFill>
                        </a:rPr>
                        <a:t>207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904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Casa da Mulher Brasileira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475 (Medidas Protetivas)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191B0E"/>
                          </a:solidFill>
                        </a:rPr>
                        <a:t>14.226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730790"/>
                  </a:ext>
                </a:extLst>
              </a:tr>
              <a:tr h="263375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Não tem como o </a:t>
                      </a:r>
                      <a:r>
                        <a:rPr lang="pt-BR" dirty="0" err="1" smtClean="0"/>
                        <a:t>Projudi</a:t>
                      </a:r>
                      <a:r>
                        <a:rPr lang="pt-BR" dirty="0" smtClean="0"/>
                        <a:t> reconhecer os casos de agressoras acima de 60 anos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71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90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468" y="692697"/>
            <a:ext cx="8395020" cy="60486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ts val="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600" dirty="0" smtClean="0"/>
          </a:p>
          <a:p>
            <a:pPr marL="0" indent="0" algn="ctr">
              <a:lnSpc>
                <a:spcPts val="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 smtClean="0"/>
          </a:p>
          <a:p>
            <a:pPr marL="0" indent="0" algn="ctr">
              <a:lnSpc>
                <a:spcPts val="7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/>
              <a:t>LEGISLATIVO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PROJETO DE LEI N° 96/2017</a:t>
            </a:r>
          </a:p>
          <a:p>
            <a:pPr marL="447675" indent="-382588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1600" b="1" dirty="0"/>
              <a:t>Autoria: </a:t>
            </a:r>
            <a:r>
              <a:rPr lang="pt-BR" sz="1600" dirty="0"/>
              <a:t>Câmara dos Deputados (PL 347/2015)</a:t>
            </a:r>
          </a:p>
          <a:p>
            <a:pPr marL="447675" indent="-382588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1600" b="1" dirty="0"/>
              <a:t>Iniciativa: </a:t>
            </a:r>
            <a:r>
              <a:rPr lang="pt-BR" sz="1600" dirty="0"/>
              <a:t>Deputada Federal Rosangela Gomes (PRB/RJ)</a:t>
            </a:r>
          </a:p>
          <a:p>
            <a:pPr marL="447675" indent="-382588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1600" b="1" dirty="0"/>
              <a:t>Ementa: </a:t>
            </a:r>
            <a:r>
              <a:rPr lang="pt-BR" sz="1600" dirty="0"/>
              <a:t>Acrescenta dispositivo ao art. 12 da Lei nº 11.340, de 7 de agosto de 2006, para tornar obrigatória a informação sobre a condição de pessoa com deficiência da mulher vítima de agressão doméstica ou familiar.</a:t>
            </a:r>
          </a:p>
          <a:p>
            <a:pPr marL="447675" indent="-382588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1600" b="1" dirty="0"/>
              <a:t>Explicação da Ementa: </a:t>
            </a:r>
            <a:r>
              <a:rPr lang="pt-BR" sz="1600" dirty="0"/>
              <a:t>Altera a Lei Maria da Penha (Lei 11340/2006) para determinar que na ocorrência policial conste informação sobre deficiência preexistente da mulher vítima de violência e se da agressão resultou a deficiência ou o seu agravamento.</a:t>
            </a:r>
          </a:p>
          <a:p>
            <a:pPr marL="447675" indent="-382588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1600" b="1" dirty="0"/>
              <a:t>Situação Atual: </a:t>
            </a:r>
            <a:r>
              <a:rPr lang="pt-BR" sz="1600" dirty="0"/>
              <a:t>Aprovado na Comissão de Constituição, Justiça e Cidadania (CCJ), em análise pela Comissão de Direitos Humanos e Legislação Participativa (CDH).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6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/>
              <a:t>EXECUTIVO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/>
              <a:t>Governadora</a:t>
            </a:r>
            <a:r>
              <a:rPr lang="pt-BR" sz="1600" b="1" dirty="0"/>
              <a:t>: </a:t>
            </a:r>
            <a:r>
              <a:rPr lang="pt-BR" sz="1600" dirty="0"/>
              <a:t>Cida Borghetti</a:t>
            </a:r>
            <a:endParaRPr lang="pt-BR" sz="1600" dirty="0" smtClean="0"/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Programa </a:t>
            </a:r>
            <a:r>
              <a:rPr lang="pt-BR" sz="1600" b="1" dirty="0" smtClean="0"/>
              <a:t>Morar Bem Terceira Idade</a:t>
            </a:r>
            <a:r>
              <a:rPr lang="pt-BR" sz="1600" dirty="0" smtClean="0"/>
              <a:t>  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6 condomínios 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40 casas – área de convivência, ambulatório e serviços para o bem estar dos idosos.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Curitiba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Foz do Iguaçu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Ponta Grossa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Maringá</a:t>
            </a:r>
          </a:p>
          <a:p>
            <a:pPr marL="446088" indent="-382588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Jaguariaíva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pt-BR" sz="16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39551" y="179348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Nacional de Metas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94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20689"/>
            <a:ext cx="3888432" cy="3600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020" t="4348" r="4613" b="4341"/>
          <a:stretch/>
        </p:blipFill>
        <p:spPr>
          <a:xfrm>
            <a:off x="4644007" y="620688"/>
            <a:ext cx="4345028" cy="36004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4437112"/>
            <a:ext cx="1944216" cy="20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04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2DFE8B-39D3-4F7B-8F62-180F887A1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0</TotalTime>
  <Words>1245</Words>
  <Application>Microsoft Office PowerPoint</Application>
  <PresentationFormat>Apresentação na tela (4:3)</PresentationFormat>
  <Paragraphs>191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Times New Roman</vt:lpstr>
      <vt:lpstr>Wingdings</vt:lpstr>
      <vt:lpstr>Crop</vt:lpstr>
      <vt:lpstr>Apresentação do PowerPoint</vt:lpstr>
      <vt:lpstr>Mulheres com Deficiência Vítimas de Violência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Acessibilidade TJPR - Curitiba</vt:lpstr>
      <vt:lpstr>Acessibilidade TJPR – Foz do Iguaçu</vt:lpstr>
      <vt:lpstr>Acessibilidade TJPR - Maringá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2017-09-26T16:37:21Z</dcterms:created>
  <dcterms:modified xsi:type="dcterms:W3CDTF">2018-06-14T18:21:22Z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