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82" r:id="rId2"/>
  </p:sldMasterIdLst>
  <p:notesMasterIdLst>
    <p:notesMasterId r:id="rId36"/>
  </p:notesMasterIdLst>
  <p:handoutMasterIdLst>
    <p:handoutMasterId r:id="rId37"/>
  </p:handoutMasterIdLst>
  <p:sldIdLst>
    <p:sldId id="467" r:id="rId3"/>
    <p:sldId id="487" r:id="rId4"/>
    <p:sldId id="336" r:id="rId5"/>
    <p:sldId id="460" r:id="rId6"/>
    <p:sldId id="495" r:id="rId7"/>
    <p:sldId id="514" r:id="rId8"/>
    <p:sldId id="494" r:id="rId9"/>
    <p:sldId id="501" r:id="rId10"/>
    <p:sldId id="502" r:id="rId11"/>
    <p:sldId id="498" r:id="rId12"/>
    <p:sldId id="507" r:id="rId13"/>
    <p:sldId id="503" r:id="rId14"/>
    <p:sldId id="504" r:id="rId15"/>
    <p:sldId id="519" r:id="rId16"/>
    <p:sldId id="520" r:id="rId17"/>
    <p:sldId id="522" r:id="rId18"/>
    <p:sldId id="475" r:id="rId19"/>
    <p:sldId id="506" r:id="rId20"/>
    <p:sldId id="505" r:id="rId21"/>
    <p:sldId id="515" r:id="rId22"/>
    <p:sldId id="523" r:id="rId23"/>
    <p:sldId id="518" r:id="rId24"/>
    <p:sldId id="516" r:id="rId25"/>
    <p:sldId id="517" r:id="rId26"/>
    <p:sldId id="524" r:id="rId27"/>
    <p:sldId id="525" r:id="rId28"/>
    <p:sldId id="509" r:id="rId29"/>
    <p:sldId id="508" r:id="rId30"/>
    <p:sldId id="510" r:id="rId31"/>
    <p:sldId id="521" r:id="rId32"/>
    <p:sldId id="513" r:id="rId33"/>
    <p:sldId id="512" r:id="rId34"/>
    <p:sldId id="335" r:id="rId35"/>
  </p:sldIdLst>
  <p:sldSz cx="9144000" cy="6858000" type="screen4x3"/>
  <p:notesSz cx="6788150" cy="9923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>
      <p:cViewPr varScale="1">
        <p:scale>
          <a:sx n="115" d="100"/>
          <a:sy n="115" d="100"/>
        </p:scale>
        <p:origin x="11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Paraná - Feminicídio -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176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Juízos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4118096349067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Panorama das ações penais de feminicídio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DB-44EC-BD9B-C8D4854289C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DB-44EC-BD9B-C8D4854289C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DB-44EC-BD9B-C8D4854289C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DB-44EC-BD9B-C8D4854289C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DB-44EC-BD9B-C8D4854289C0}"/>
              </c:ext>
            </c:extLst>
          </c:dPt>
          <c:dLbls>
            <c:dLbl>
              <c:idx val="0"/>
              <c:layout>
                <c:manualLayout>
                  <c:x val="-1.7056453910612373E-4"/>
                  <c:y val="0.16416643571959649"/>
                </c:manualLayout>
              </c:layout>
              <c:tx>
                <c:rich>
                  <a:bodyPr/>
                  <a:lstStyle/>
                  <a:p>
                    <a:fld id="{A7D12395-C94C-4ACB-B612-82609E0F704E}" type="CATEGORYNAME">
                      <a:rPr lang="pt-BR"/>
                      <a:pPr/>
                      <a:t>[NOME DA CATEGORIA]</a:t>
                    </a:fld>
                    <a:endParaRPr lang="pt-BR" baseline="0" dirty="0"/>
                  </a:p>
                  <a:p>
                    <a:r>
                      <a:rPr lang="pt-BR" baseline="0" dirty="0"/>
                      <a:t>Número de Juízos: </a:t>
                    </a:r>
                    <a:fld id="{BC8C8B03-DD17-46E6-9CE8-F50BA98B6486}" type="VALUE">
                      <a:rPr lang="pt-BR" baseline="0"/>
                      <a:pPr/>
                      <a:t>[VALOR]</a:t>
                    </a:fld>
                    <a:endParaRPr lang="pt-BR" baseline="0" dirty="0"/>
                  </a:p>
                  <a:p>
                    <a:r>
                      <a:rPr lang="pt-BR" baseline="0" dirty="0"/>
                      <a:t>Percentual: </a:t>
                    </a:r>
                    <a:fld id="{D77BEB00-AFA1-4462-9F2B-C41DEBC7CF74}" type="PERCENTAGE">
                      <a:rPr lang="pt-BR" baseline="0"/>
                      <a:pPr/>
                      <a:t>[PORCENTAGEM]</a:t>
                    </a:fld>
                    <a:endParaRPr lang="pt-BR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DB-44EC-BD9B-C8D4854289C0}"/>
                </c:ext>
              </c:extLst>
            </c:dLbl>
            <c:dLbl>
              <c:idx val="1"/>
              <c:layout>
                <c:manualLayout>
                  <c:x val="-0.10846640554383855"/>
                  <c:y val="-7.6522803795531294E-2"/>
                </c:manualLayout>
              </c:layout>
              <c:tx>
                <c:rich>
                  <a:bodyPr/>
                  <a:lstStyle/>
                  <a:p>
                    <a:fld id="{8B6D31B4-FAAD-422A-AED8-01CA14E627D0}" type="CATEGORYNAME">
                      <a:rPr lang="pt-BR"/>
                      <a:pPr/>
                      <a:t>[NOME DA CATEGORIA]</a:t>
                    </a:fld>
                    <a:endParaRPr lang="pt-BR"/>
                  </a:p>
                  <a:p>
                    <a:r>
                      <a:rPr lang="pt-BR" baseline="0"/>
                      <a:t>Número de Juízos: </a:t>
                    </a:r>
                    <a:fld id="{D940C29C-0FCD-4A9B-8AA8-ACB929D81614}" type="VALUE">
                      <a:rPr lang="pt-BR" baseline="0"/>
                      <a:pPr/>
                      <a:t>[VALOR]</a:t>
                    </a:fld>
                    <a:endParaRPr lang="pt-BR" baseline="0"/>
                  </a:p>
                  <a:p>
                    <a:r>
                      <a:rPr lang="pt-BR" baseline="0"/>
                      <a:t>Percentual: </a:t>
                    </a:r>
                    <a:fld id="{F0A7AC85-1B7C-4386-A931-51C3AF45E76E}" type="PERCENTAGE">
                      <a:rPr lang="pt-BR" baseline="0"/>
                      <a:pPr/>
                      <a:t>[PORCENTAGEM]</a:t>
                    </a:fld>
                    <a:endParaRPr lang="pt-BR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DB-44EC-BD9B-C8D4854289C0}"/>
                </c:ext>
              </c:extLst>
            </c:dLbl>
            <c:dLbl>
              <c:idx val="2"/>
              <c:layout>
                <c:manualLayout>
                  <c:x val="-7.3637302062799267E-2"/>
                  <c:y val="0.16284764296640916"/>
                </c:manualLayout>
              </c:layout>
              <c:tx>
                <c:rich>
                  <a:bodyPr/>
                  <a:lstStyle/>
                  <a:p>
                    <a:fld id="{DB1FB7D8-344C-44CD-B368-FF91B267D89F}" type="CATEGORYNAME">
                      <a:rPr lang="pt-BR"/>
                      <a:pPr/>
                      <a:t>[NOME DA CATEGORIA]</a:t>
                    </a:fld>
                    <a:endParaRPr lang="pt-BR" dirty="0"/>
                  </a:p>
                  <a:p>
                    <a:r>
                      <a:rPr lang="pt-BR" baseline="0" dirty="0"/>
                      <a:t>Número de Juízos: </a:t>
                    </a:r>
                    <a:fld id="{927B8743-7978-4A57-9874-FE8923292323}" type="VALUE">
                      <a:rPr lang="pt-BR" baseline="0"/>
                      <a:pPr/>
                      <a:t>[VALOR]</a:t>
                    </a:fld>
                    <a:endParaRPr lang="pt-BR" baseline="0" dirty="0"/>
                  </a:p>
                  <a:p>
                    <a:r>
                      <a:rPr lang="pt-BR" baseline="0" dirty="0"/>
                      <a:t>Percentual: </a:t>
                    </a:r>
                    <a:fld id="{B30BAA9F-C26B-4200-803A-BBF021347DB0}" type="PERCENTAGE">
                      <a:rPr lang="pt-BR" baseline="0" smtClean="0"/>
                      <a:pPr/>
                      <a:t>[PORCENTAGEM]</a:t>
                    </a:fld>
                    <a:endParaRPr lang="pt-BR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CDB-44EC-BD9B-C8D4854289C0}"/>
                </c:ext>
              </c:extLst>
            </c:dLbl>
            <c:dLbl>
              <c:idx val="3"/>
              <c:layout>
                <c:manualLayout>
                  <c:x val="-0.14462187405845137"/>
                  <c:y val="4.5913682277318638E-2"/>
                </c:manualLayout>
              </c:layout>
              <c:tx>
                <c:rich>
                  <a:bodyPr/>
                  <a:lstStyle/>
                  <a:p>
                    <a:fld id="{CB1CCE5A-7145-4710-A11F-47A6D527083D}" type="CATEGORYNAME">
                      <a:rPr lang="pt-BR"/>
                      <a:pPr/>
                      <a:t>[NOME DA CATEGORIA]</a:t>
                    </a:fld>
                    <a:endParaRPr lang="pt-BR"/>
                  </a:p>
                  <a:p>
                    <a:r>
                      <a:rPr lang="pt-BR" baseline="0"/>
                      <a:t>Número de Juízos: </a:t>
                    </a:r>
                    <a:fld id="{C69ED696-D146-4ED7-881C-76455D690024}" type="VALUE">
                      <a:rPr lang="pt-BR" baseline="0"/>
                      <a:pPr/>
                      <a:t>[VALOR]</a:t>
                    </a:fld>
                    <a:endParaRPr lang="pt-BR" baseline="0"/>
                  </a:p>
                  <a:p>
                    <a:r>
                      <a:rPr lang="pt-BR" baseline="0"/>
                      <a:t>Percentual: </a:t>
                    </a:r>
                    <a:fld id="{02479666-3A0C-4242-A261-204EB81F6C12}" type="PERCENTAGE">
                      <a:rPr lang="pt-BR" baseline="0"/>
                      <a:pPr/>
                      <a:t>[PORCENTAGEM]</a:t>
                    </a:fld>
                    <a:endParaRPr lang="pt-BR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CDB-44EC-BD9B-C8D4854289C0}"/>
                </c:ext>
              </c:extLst>
            </c:dLbl>
            <c:dLbl>
              <c:idx val="4"/>
              <c:layout>
                <c:manualLayout>
                  <c:x val="0.28491683278206809"/>
                  <c:y val="3.133107310420942E-2"/>
                </c:manualLayout>
              </c:layout>
              <c:tx>
                <c:rich>
                  <a:bodyPr/>
                  <a:lstStyle/>
                  <a:p>
                    <a:fld id="{5EBA60CD-460B-40AA-9BC9-D0E5442052F9}" type="CATEGORYNAME">
                      <a:rPr lang="pt-BR"/>
                      <a:pPr/>
                      <a:t>[NOME DA CATEGORIA]</a:t>
                    </a:fld>
                    <a:r>
                      <a:rPr lang="pt-BR" baseline="0" dirty="0"/>
                      <a:t> Número de Juízos: </a:t>
                    </a:r>
                    <a:fld id="{1060CFC8-5A44-4E66-BC7F-1D0C68198C40}" type="VALUE">
                      <a:rPr lang="pt-BR" baseline="0"/>
                      <a:pPr/>
                      <a:t>[VALOR]</a:t>
                    </a:fld>
                    <a:endParaRPr lang="pt-BR" baseline="0" dirty="0"/>
                  </a:p>
                  <a:p>
                    <a:r>
                      <a:rPr lang="pt-BR" baseline="0" dirty="0"/>
                      <a:t>Percentual: </a:t>
                    </a:r>
                    <a:fld id="{9D901BFA-6584-49C0-A149-D922A8D7C40A}" type="PERCENTAGE">
                      <a:rPr lang="pt-BR" baseline="0"/>
                      <a:pPr/>
                      <a:t>[PORCENTAGEM]</a:t>
                    </a:fld>
                    <a:endParaRPr lang="pt-BR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CDB-44EC-BD9B-C8D4854289C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Planilha1!$A$2:$A$6</c:f>
              <c:strCache>
                <c:ptCount val="5"/>
                <c:pt idx="0">
                  <c:v>Juízos sem ações</c:v>
                </c:pt>
                <c:pt idx="1">
                  <c:v>Juízos com 1 ação</c:v>
                </c:pt>
                <c:pt idx="2">
                  <c:v>Juízos com 2 a 5 ações</c:v>
                </c:pt>
                <c:pt idx="3">
                  <c:v>Juízos com 6 a 20 ações</c:v>
                </c:pt>
                <c:pt idx="4">
                  <c:v>Juízos com mais de 20 ações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67</c:v>
                </c:pt>
                <c:pt idx="1">
                  <c:v>61</c:v>
                </c:pt>
                <c:pt idx="2">
                  <c:v>40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DB-44EC-BD9B-C8D4854289C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Panorama das 324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penais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feminicídio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Panorama das 371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penais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feminicídio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Panorama das ações penais de feminicídio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34-4B94-A01A-B607789FAA1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34-4B94-A01A-B607789FAA1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34-4B94-A01A-B607789FAA1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34-4B94-A01A-B607789FAA1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34-4B94-A01A-B607789FAA1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34-4B94-A01A-B607789FAA1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34-4B94-A01A-B607789FAA1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334-4B94-A01A-B607789FAA1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334-4B94-A01A-B607789FAA1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F672DB7-D037-4B4C-8849-B718F83D0490}" type="CATEGORYNAME">
                      <a:rPr lang="pt-BR"/>
                      <a:pPr/>
                      <a:t>[NOME DA CATEGORIA]</a:t>
                    </a:fld>
                    <a:endParaRPr lang="pt-BR" baseline="0"/>
                  </a:p>
                  <a:p>
                    <a:r>
                      <a:rPr lang="pt-BR" baseline="0"/>
                      <a:t>Nº de ações: 86</a:t>
                    </a:r>
                  </a:p>
                  <a:p>
                    <a:r>
                      <a:rPr lang="pt-BR" baseline="0"/>
                      <a:t>Percentual: </a:t>
                    </a:r>
                    <a:fld id="{6015FE29-3053-4DCF-8F8D-63031B174569}" type="PERCENTAGE">
                      <a:rPr lang="pt-BR" baseline="0"/>
                      <a:pPr/>
                      <a:t>[PORCENTAGEM]</a:t>
                    </a:fld>
                    <a:endParaRPr lang="pt-BR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34-4B94-A01A-B607789FAA1A}"/>
                </c:ext>
              </c:extLst>
            </c:dLbl>
            <c:dLbl>
              <c:idx val="1"/>
              <c:layout>
                <c:manualLayout>
                  <c:x val="4.8207291352817115E-2"/>
                  <c:y val="-0.10246730484023189"/>
                </c:manualLayout>
              </c:layout>
              <c:tx>
                <c:rich>
                  <a:bodyPr/>
                  <a:lstStyle/>
                  <a:p>
                    <a:fld id="{664EE2EC-727C-46B2-8FCB-470F7DC7AD55}" type="CATEGORYNAME">
                      <a:rPr lang="pt-BR"/>
                      <a:pPr/>
                      <a:t>[NOME DA CATEGORIA]</a:t>
                    </a:fld>
                    <a:endParaRPr lang="pt-BR" baseline="0"/>
                  </a:p>
                  <a:p>
                    <a:r>
                      <a:rPr lang="pt-BR" baseline="0"/>
                      <a:t>Nº de ações:30</a:t>
                    </a:r>
                  </a:p>
                  <a:p>
                    <a:r>
                      <a:rPr lang="pt-BR" baseline="0"/>
                      <a:t>Percentual: </a:t>
                    </a:r>
                    <a:fld id="{72155EEB-8F3B-4BCE-B6EB-1D40B1066520}" type="PERCENTAGE">
                      <a:rPr lang="pt-BR" baseline="0"/>
                      <a:pPr/>
                      <a:t>[PORCENTAGEM]</a:t>
                    </a:fld>
                    <a:endParaRPr lang="pt-BR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34-4B94-A01A-B607789FAA1A}"/>
                </c:ext>
              </c:extLst>
            </c:dLbl>
            <c:dLbl>
              <c:idx val="2"/>
              <c:layout>
                <c:manualLayout>
                  <c:x val="4.1825582036786976E-2"/>
                  <c:y val="-0.12134286099501156"/>
                </c:manualLayout>
              </c:layout>
              <c:tx>
                <c:rich>
                  <a:bodyPr/>
                  <a:lstStyle/>
                  <a:p>
                    <a:fld id="{C412FFBF-E910-4CDA-A8D5-51BDC799DC41}" type="CATEGORYNAME">
                      <a:rPr lang="pt-BR"/>
                      <a:pPr/>
                      <a:t>[NOME DA CATEGORIA]</a:t>
                    </a:fld>
                    <a:endParaRPr lang="pt-BR"/>
                  </a:p>
                  <a:p>
                    <a:r>
                      <a:rPr lang="pt-BR" baseline="0"/>
                      <a:t>Nº de ações: 4</a:t>
                    </a:r>
                  </a:p>
                  <a:p>
                    <a:r>
                      <a:rPr lang="pt-BR" baseline="0"/>
                      <a:t>Percentual: </a:t>
                    </a:r>
                    <a:fld id="{4C29B6A5-7FB2-4FA1-83FC-7DC68556CBA6}" type="PERCENTAGE">
                      <a:rPr lang="pt-BR" baseline="0"/>
                      <a:pPr/>
                      <a:t>[PORCENTAGEM]</a:t>
                    </a:fld>
                    <a:endParaRPr lang="pt-BR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34-4B94-A01A-B607789FAA1A}"/>
                </c:ext>
              </c:extLst>
            </c:dLbl>
            <c:dLbl>
              <c:idx val="3"/>
              <c:layout>
                <c:manualLayout>
                  <c:x val="5.4233202771919252E-2"/>
                  <c:y val="-8.6288256707563807E-2"/>
                </c:manualLayout>
              </c:layout>
              <c:tx>
                <c:rich>
                  <a:bodyPr/>
                  <a:lstStyle/>
                  <a:p>
                    <a:fld id="{1F90ED8A-B2AE-48D6-9D01-22B7312190C3}" type="CATEGORYNAME">
                      <a:rPr lang="pt-BR"/>
                      <a:pPr/>
                      <a:t>[NOME DA CATEGORIA]</a:t>
                    </a:fld>
                    <a:endParaRPr lang="pt-BR"/>
                  </a:p>
                  <a:p>
                    <a:r>
                      <a:rPr lang="pt-BR" baseline="0"/>
                      <a:t>Nº de ações: </a:t>
                    </a:r>
                    <a:fld id="{3AB1A886-535E-4356-9FFF-101C88F3E28F}" type="VALUE">
                      <a:rPr lang="pt-BR" baseline="0"/>
                      <a:pPr/>
                      <a:t>[VALOR]</a:t>
                    </a:fld>
                    <a:endParaRPr lang="pt-BR" baseline="0"/>
                  </a:p>
                  <a:p>
                    <a:r>
                      <a:rPr lang="pt-BR" baseline="0"/>
                      <a:t>Percentual: 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334-4B94-A01A-B607789FAA1A}"/>
                </c:ext>
              </c:extLst>
            </c:dLbl>
            <c:dLbl>
              <c:idx val="4"/>
              <c:layout>
                <c:manualLayout>
                  <c:x val="0.15162476896808044"/>
                  <c:y val="-3.450589475702099E-2"/>
                </c:manualLayout>
              </c:layout>
              <c:tx>
                <c:rich>
                  <a:bodyPr/>
                  <a:lstStyle/>
                  <a:p>
                    <a:fld id="{B3525868-F318-4120-9A50-46B4041DC7BC}" type="CATEGORYNAME">
                      <a:rPr lang="pt-BR"/>
                      <a:pPr/>
                      <a:t>[NOME DA CATEGORIA]</a:t>
                    </a:fld>
                    <a:endParaRPr lang="pt-BR"/>
                  </a:p>
                  <a:p>
                    <a:r>
                      <a:rPr lang="pt-BR" baseline="0"/>
                      <a:t>Nº de ações:09</a:t>
                    </a:r>
                  </a:p>
                  <a:p>
                    <a:r>
                      <a:rPr lang="pt-BR" baseline="0"/>
                      <a:t>Percentual: 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34-4B94-A01A-B607789FAA1A}"/>
                </c:ext>
              </c:extLst>
            </c:dLbl>
            <c:dLbl>
              <c:idx val="5"/>
              <c:layout>
                <c:manualLayout>
                  <c:x val="1.3167192987508012E-2"/>
                  <c:y val="-5.6874348580480925E-3"/>
                </c:manualLayout>
              </c:layout>
              <c:tx>
                <c:rich>
                  <a:bodyPr/>
                  <a:lstStyle/>
                  <a:p>
                    <a:fld id="{9FC66F95-0C15-46D9-8AAD-21F132C12382}" type="CATEGORYNAME">
                      <a:rPr lang="pt-BR"/>
                      <a:pPr/>
                      <a:t>[NOME DA CATEGORIA]</a:t>
                    </a:fld>
                    <a:endParaRPr lang="pt-BR"/>
                  </a:p>
                  <a:p>
                    <a:r>
                      <a:rPr lang="pt-BR" baseline="0"/>
                      <a:t>Nº de ações: 10</a:t>
                    </a:r>
                  </a:p>
                  <a:p>
                    <a:r>
                      <a:rPr lang="pt-BR" baseline="0"/>
                      <a:t>Percentual: </a:t>
                    </a:r>
                    <a:fld id="{17C8648D-D7AD-4B6B-8D4E-33C363104B0F}" type="PERCENTAGE">
                      <a:rPr lang="pt-BR" baseline="0"/>
                      <a:pPr/>
                      <a:t>[PORCENTAGEM]</a:t>
                    </a:fld>
                    <a:endParaRPr lang="pt-BR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334-4B94-A01A-B607789FAA1A}"/>
                </c:ext>
              </c:extLst>
            </c:dLbl>
            <c:dLbl>
              <c:idx val="6"/>
              <c:layout>
                <c:manualLayout>
                  <c:x val="-0.21856392798523103"/>
                  <c:y val="-1.1501964919007138E-2"/>
                </c:manualLayout>
              </c:layout>
              <c:tx>
                <c:rich>
                  <a:bodyPr/>
                  <a:lstStyle/>
                  <a:p>
                    <a:fld id="{898CE1F3-3DDA-4FE6-8537-9F18557A5199}" type="CATEGORYNAME">
                      <a:rPr lang="pt-BR"/>
                      <a:pPr/>
                      <a:t>[NOME DA CATEGORIA]</a:t>
                    </a:fld>
                    <a:endParaRPr lang="pt-BR"/>
                  </a:p>
                  <a:p>
                    <a:r>
                      <a:rPr lang="pt-BR" baseline="0"/>
                      <a:t>Nº de ações: </a:t>
                    </a:r>
                    <a:fld id="{C13534B6-E521-4009-906A-337407BB0355}" type="VALUE">
                      <a:rPr lang="pt-BR" baseline="0"/>
                      <a:pPr/>
                      <a:t>[VALOR]</a:t>
                    </a:fld>
                    <a:endParaRPr lang="pt-BR" baseline="0"/>
                  </a:p>
                  <a:p>
                    <a:r>
                      <a:rPr lang="pt-BR" baseline="0"/>
                      <a:t>Percentual: 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334-4B94-A01A-B607789FAA1A}"/>
                </c:ext>
              </c:extLst>
            </c:dLbl>
            <c:dLbl>
              <c:idx val="7"/>
              <c:layout>
                <c:manualLayout>
                  <c:x val="-0.29171356627963152"/>
                  <c:y val="-0.13414959045004834"/>
                </c:manualLayout>
              </c:layout>
              <c:tx>
                <c:rich>
                  <a:bodyPr/>
                  <a:lstStyle/>
                  <a:p>
                    <a:fld id="{D4C34881-741C-4C50-A218-D896D15588EA}" type="CATEGORYNAME">
                      <a:rPr lang="pt-BR"/>
                      <a:pPr/>
                      <a:t>[NOME DA CATEGORIA]</a:t>
                    </a:fld>
                    <a:endParaRPr lang="pt-BR"/>
                  </a:p>
                  <a:p>
                    <a:r>
                      <a:rPr lang="pt-BR" baseline="0"/>
                      <a:t>Nº de ações: 4</a:t>
                    </a:r>
                  </a:p>
                  <a:p>
                    <a:r>
                      <a:rPr lang="pt-BR" baseline="0"/>
                      <a:t>Percentual: 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334-4B94-A01A-B607789FAA1A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834FCD2D-F2BC-4D14-B04F-8B8AF8448DCF}" type="CATEGORYNAME">
                      <a:rPr lang="pt-BR"/>
                      <a:pPr/>
                      <a:t>[NOME DA CATEGORIA]</a:t>
                    </a:fld>
                    <a:endParaRPr lang="pt-BR"/>
                  </a:p>
                  <a:p>
                    <a:r>
                      <a:rPr lang="pt-BR" baseline="0"/>
                      <a:t>Nº de ações: </a:t>
                    </a:r>
                    <a:fld id="{5457B710-01A3-46A9-B6A3-8D6260515250}" type="VALUE">
                      <a:rPr lang="pt-BR" baseline="0"/>
                      <a:pPr/>
                      <a:t>[VALOR]</a:t>
                    </a:fld>
                    <a:endParaRPr lang="pt-BR" baseline="0"/>
                  </a:p>
                  <a:p>
                    <a:r>
                      <a:rPr lang="pt-BR" baseline="0"/>
                      <a:t>Percentual: 43%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334-4B94-A01A-B607789FAA1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Planilha1!$A$2:$A$10</c:f>
              <c:strCache>
                <c:ptCount val="9"/>
                <c:pt idx="0">
                  <c:v>Curitiba</c:v>
                </c:pt>
                <c:pt idx="1">
                  <c:v>Londrina</c:v>
                </c:pt>
                <c:pt idx="2">
                  <c:v>Ponta Grossa</c:v>
                </c:pt>
                <c:pt idx="3">
                  <c:v>Almirante Tamandaré (1ª VC)</c:v>
                </c:pt>
                <c:pt idx="4">
                  <c:v>Maringá</c:v>
                </c:pt>
                <c:pt idx="5">
                  <c:v>Guarapuava (2ª VC)</c:v>
                </c:pt>
                <c:pt idx="6">
                  <c:v>São José dos Pinhais</c:v>
                </c:pt>
                <c:pt idx="7">
                  <c:v>Medianeira</c:v>
                </c:pt>
                <c:pt idx="8">
                  <c:v>Demais juízos</c:v>
                </c:pt>
              </c:strCache>
            </c:strRef>
          </c:cat>
          <c:val>
            <c:numRef>
              <c:f>Planilha1!$B$2:$B$10</c:f>
              <c:numCache>
                <c:formatCode>General</c:formatCode>
                <c:ptCount val="9"/>
                <c:pt idx="0">
                  <c:v>74</c:v>
                </c:pt>
                <c:pt idx="1">
                  <c:v>27</c:v>
                </c:pt>
                <c:pt idx="2">
                  <c:v>15</c:v>
                </c:pt>
                <c:pt idx="3">
                  <c:v>12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  <c:pt idx="7">
                  <c:v>7</c:v>
                </c:pt>
                <c:pt idx="8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334-4B94-A01A-B607789FAA1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0E90C-BCD1-479E-A3C7-858F264EA05F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4925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0D044-6577-43CE-BDE6-FF1DD9334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35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3842907C-D0AA-4C58-9F94-58B40AD65B29}" type="datetimeFigureOut">
              <a:pPr/>
              <a:t>23/08/2018</a:t>
            </a:fld>
            <a:endParaRPr lang="pt-B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1D76769E-C829-4283-B80E-CB90D995C291}" type="slidenum"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algn="ctr"/>
            <a:fld id="{D10E14BF-C004-4398-9186-5EE680724D95}" type="datetime2">
              <a:rPr lang="pt-BR" smtClean="0"/>
              <a:pPr algn="ctr"/>
              <a:t>quinta-feira, 23 de agosto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0554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0E14BF-C004-4398-9186-5EE680724D95}" type="datetime2">
              <a:rPr lang="pt-BR" smtClean="0"/>
              <a:pPr algn="ctr"/>
              <a:t>quinta-feira, 23 de agosto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5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0E14BF-C004-4398-9186-5EE680724D95}" type="datetime2">
              <a:rPr lang="pt-BR" smtClean="0"/>
              <a:pPr algn="ctr"/>
              <a:t>quinta-feira, 23 de agosto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5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0E14BF-C004-4398-9186-5EE680724D95}" type="datetime2">
              <a:rPr lang="pt-BR" smtClean="0"/>
              <a:pPr algn="ctr"/>
              <a:t>quinta-feira, 23 de agosto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9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D10E14BF-C004-4398-9186-5EE680724D95}" type="datetime2">
              <a:rPr lang="pt-BR" smtClean="0"/>
              <a:pPr algn="ctr"/>
              <a:t>quinta-feira, 23 de agosto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79856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0E14BF-C004-4398-9186-5EE680724D95}" type="datetime2">
              <a:rPr lang="pt-BR" smtClean="0"/>
              <a:pPr algn="ctr"/>
              <a:t>quinta-feira, 23 de agosto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1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0534-5698-4F62-9CFE-5DE61A073E78}" type="datetime2">
              <a:rPr lang="pt-BR" smtClean="0"/>
              <a:pPr/>
              <a:t>quinta-feira, 23 de agosto de 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27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0E14BF-C004-4398-9186-5EE680724D95}" type="datetime2">
              <a:rPr lang="pt-BR" smtClean="0"/>
              <a:pPr algn="ctr"/>
              <a:t>quinta-feira, 23 de agosto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9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142-29B2-49CC-BCC6-A3AD70B4960E}" type="datetime2">
              <a:rPr lang="pt-BR" smtClean="0"/>
              <a:pPr/>
              <a:t>quinta-feira, 23 de agosto de 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20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D10E14BF-C004-4398-9186-5EE680724D95}" type="datetime2">
              <a:rPr lang="pt-BR" smtClean="0"/>
              <a:pPr algn="ctr"/>
              <a:t>quinta-feira, 23 de agosto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439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D10E14BF-C004-4398-9186-5EE680724D95}" type="datetime2">
              <a:rPr lang="pt-BR" smtClean="0"/>
              <a:pPr algn="ctr"/>
              <a:t>quinta-feira, 23 de agosto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75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algn="ctr"/>
            <a:fld id="{D10E14BF-C004-4398-9186-5EE680724D95}" type="datetime2">
              <a:rPr lang="pt-BR" smtClean="0"/>
              <a:pPr algn="ctr"/>
              <a:t>quinta-feira, 23 de agosto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639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cevid@tjpr.jus.br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403648" y="1481328"/>
            <a:ext cx="6552728" cy="4525963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endParaRPr lang="pt-BR" sz="420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109728" indent="0" algn="r">
              <a:buNone/>
            </a:pPr>
            <a:r>
              <a:rPr lang="pt-BR" sz="42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Coordenadoria </a:t>
            </a:r>
            <a:r>
              <a:rPr lang="pt-BR" sz="4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Estadual da Mulher em Situação de Violência Doméstica e Familiar</a:t>
            </a:r>
            <a:endParaRPr lang="pt-BR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rmAutofit/>
          </a:bodyPr>
          <a:lstStyle/>
          <a:p>
            <a:pPr algn="r"/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CEVID - </a:t>
            </a:r>
            <a:r>
              <a:rPr lang="pt-B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TJPR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3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699" y="476672"/>
            <a:ext cx="7446639" cy="5760640"/>
          </a:xfrm>
        </p:spPr>
        <p:txBody>
          <a:bodyPr>
            <a:normAutofit/>
          </a:bodyPr>
          <a:lstStyle/>
          <a:p>
            <a:r>
              <a:rPr lang="pt-BR" sz="2000" b="1" dirty="0"/>
              <a:t>14. COMUNICAÇÃO:</a:t>
            </a:r>
            <a:r>
              <a:rPr lang="pt-BR" sz="2000" dirty="0"/>
              <a:t> Contato periódico com os magistrados do Estado atuantes nos casos da Lei Maria da Penha para tratar de políticas públicas, projetos em andamento e eventuais dificuldades enfrentadas pelas Comarcas.</a:t>
            </a:r>
            <a:r>
              <a:rPr lang="pt-BR" sz="1700" dirty="0"/>
              <a:t/>
            </a:r>
            <a:br>
              <a:rPr lang="pt-BR" sz="1700" dirty="0"/>
            </a:br>
            <a:r>
              <a:rPr lang="pt-BR" sz="1700" dirty="0"/>
              <a:t> </a:t>
            </a:r>
            <a:br>
              <a:rPr lang="pt-BR" sz="1700" dirty="0"/>
            </a:br>
            <a:r>
              <a:rPr lang="pt-BR" sz="1700" dirty="0" smtClean="0"/>
              <a:t/>
            </a:r>
            <a:br>
              <a:rPr lang="pt-BR" sz="1700" dirty="0" smtClean="0"/>
            </a:br>
            <a:r>
              <a:rPr lang="pt-BR" sz="1700" dirty="0"/>
              <a:t/>
            </a:r>
            <a:br>
              <a:rPr lang="pt-BR" sz="1700" dirty="0"/>
            </a:br>
            <a:r>
              <a:rPr lang="pt-BR" sz="2000" b="1" dirty="0" smtClean="0"/>
              <a:t>15</a:t>
            </a:r>
            <a:r>
              <a:rPr lang="pt-BR" sz="2000" b="1" dirty="0"/>
              <a:t>. COMUNICAÇÃO:</a:t>
            </a:r>
            <a:r>
              <a:rPr lang="pt-BR" sz="2000" dirty="0"/>
              <a:t> Projeto para a realização de intimações por meio do aplicativo de mensagens instantâneas </a:t>
            </a:r>
            <a:r>
              <a:rPr lang="pt-BR" sz="2000" i="1" dirty="0" err="1"/>
              <a:t>Whatsapp</a:t>
            </a:r>
            <a:r>
              <a:rPr lang="pt-BR" sz="2000" dirty="0"/>
              <a:t> em casos de violência doméstica;</a:t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16</a:t>
            </a:r>
            <a:r>
              <a:rPr lang="pt-BR" sz="2000" b="1" dirty="0">
                <a:solidFill>
                  <a:srgbClr val="0070C0"/>
                </a:solidFill>
              </a:rPr>
              <a:t>. PROJETO DE TRADUÇÃO DA LEI MARIA DA PENHA PARA LINGUA </a:t>
            </a:r>
            <a:r>
              <a:rPr lang="pt-BR" sz="2000" b="1" dirty="0" smtClean="0">
                <a:solidFill>
                  <a:srgbClr val="0070C0"/>
                </a:solidFill>
              </a:rPr>
              <a:t>INDÍGENAS -</a:t>
            </a:r>
            <a:r>
              <a:rPr lang="pt-BR" sz="2000" dirty="0" smtClean="0">
                <a:solidFill>
                  <a:srgbClr val="0070C0"/>
                </a:solidFill>
              </a:rPr>
              <a:t> </a:t>
            </a:r>
            <a:r>
              <a:rPr lang="pt-BR" sz="2000" b="1" u="sng" dirty="0" smtClean="0">
                <a:solidFill>
                  <a:srgbClr val="0070C0"/>
                </a:solidFill>
              </a:rPr>
              <a:t>LARANJEIRAS DO SUL</a:t>
            </a:r>
            <a:r>
              <a:rPr lang="pt-BR" sz="2000" dirty="0">
                <a:solidFill>
                  <a:srgbClr val="0070C0"/>
                </a:solidFill>
              </a:rPr>
              <a:t>: Contribuir para que as mulheres indígenas conheçam seus direitos; t</a:t>
            </a:r>
            <a:r>
              <a:rPr lang="pt-BR" sz="2000" dirty="0" smtClean="0">
                <a:solidFill>
                  <a:srgbClr val="0070C0"/>
                </a:solidFill>
              </a:rPr>
              <a:t>raduzir </a:t>
            </a:r>
            <a:r>
              <a:rPr lang="pt-BR" sz="2000" dirty="0">
                <a:solidFill>
                  <a:srgbClr val="0070C0"/>
                </a:solidFill>
              </a:rPr>
              <a:t>a Lei Maria da Penha na Língua </a:t>
            </a:r>
            <a:r>
              <a:rPr lang="pt-BR" sz="2000" dirty="0" smtClean="0">
                <a:solidFill>
                  <a:srgbClr val="0070C0"/>
                </a:solidFill>
              </a:rPr>
              <a:t>Indígena. 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899592" y="446400"/>
            <a:ext cx="7575747" cy="1254408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5" name="Retângulo Arredondado 4"/>
          <p:cNvSpPr/>
          <p:nvPr/>
        </p:nvSpPr>
        <p:spPr>
          <a:xfrm>
            <a:off x="899592" y="2060848"/>
            <a:ext cx="7570313" cy="1368152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Arredondado 6"/>
          <p:cNvSpPr/>
          <p:nvPr/>
        </p:nvSpPr>
        <p:spPr>
          <a:xfrm>
            <a:off x="899591" y="3847281"/>
            <a:ext cx="7570313" cy="1368152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8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836712"/>
            <a:ext cx="7200900" cy="3384376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/>
              <a:t>XII Jornada da Lei Maria da Penha</a:t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4800" dirty="0" smtClean="0"/>
              <a:t>BOAS PRÁTICAS PARA MONITORAMENTO DOS CASOS DE FEMINICÍDIO</a:t>
            </a:r>
            <a:br>
              <a:rPr lang="pt-BR" sz="4800" dirty="0" smtClean="0"/>
            </a:br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3000" dirty="0" smtClean="0">
                <a:solidFill>
                  <a:srgbClr val="FF0000"/>
                </a:solidFill>
              </a:rPr>
              <a:t>PARAMETRIZAÇÃO</a:t>
            </a:r>
            <a:endParaRPr lang="pt-BR" sz="3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3356992"/>
            <a:ext cx="7200900" cy="2510408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5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159024"/>
          </a:xfrm>
        </p:spPr>
        <p:txBody>
          <a:bodyPr>
            <a:noAutofit/>
          </a:bodyPr>
          <a:lstStyle/>
          <a:p>
            <a:pPr algn="ctr"/>
            <a:r>
              <a:rPr lang="pt-BR" sz="4900" dirty="0" smtClean="0"/>
              <a:t>OBJETIVO</a:t>
            </a:r>
            <a:endParaRPr lang="pt-BR" sz="4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2420888"/>
            <a:ext cx="7200900" cy="2952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Implementação do levantamento manual, junto às Comarcas do Estado, dos dados estatísticos referentes à violência doméstica e familiar contra a mulher, alternativamente à coleta por meio eletrônico, para dirimir incongruências decorrentes de dificuldades técnicas relativas à parametrização nos sistemas informatizados utilizados para esse fim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5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2707" y="116632"/>
            <a:ext cx="7200900" cy="79898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Procedimento para Controle Do Andamento Processual</a:t>
            </a:r>
            <a:r>
              <a:rPr lang="pt-BR" b="1" i="1" dirty="0" smtClean="0"/>
              <a:t/>
            </a:r>
            <a:br>
              <a:rPr lang="pt-BR" b="1" i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1340768"/>
            <a:ext cx="7575748" cy="5256584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AutoNum type="arabicPeriod"/>
            </a:pPr>
            <a:r>
              <a:rPr lang="pt-BR" sz="2200" dirty="0" smtClean="0"/>
              <a:t>Pesquisa em casos de </a:t>
            </a:r>
            <a:r>
              <a:rPr lang="pt-BR" sz="2200" dirty="0" err="1"/>
              <a:t>F</a:t>
            </a:r>
            <a:r>
              <a:rPr lang="pt-BR" sz="2200" dirty="0" err="1" smtClean="0"/>
              <a:t>eminicídio</a:t>
            </a:r>
            <a:r>
              <a:rPr lang="pt-BR" sz="2200" dirty="0" smtClean="0"/>
              <a:t>:</a:t>
            </a:r>
          </a:p>
          <a:p>
            <a:pPr marL="0" indent="0" algn="just">
              <a:buNone/>
            </a:pPr>
            <a:r>
              <a:rPr lang="pt-BR" sz="2200" dirty="0" smtClean="0"/>
              <a:t>A </a:t>
            </a:r>
            <a:r>
              <a:rPr lang="pt-BR" sz="2200" dirty="0"/>
              <a:t>Coordenadoria da Mulher em Situação de Violência Doméstica e Familiar do Tribunal de Justiça do Estado do Paraná realiza periódica e minuciosa pesquisa dos casos de Feminicídio em efetivo andamento no Estado do Paraná</a:t>
            </a:r>
            <a:r>
              <a:rPr lang="pt-BR" sz="2200" dirty="0" smtClean="0"/>
              <a:t>.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dirty="0" smtClean="0"/>
              <a:t>2. Levantamento de dados:</a:t>
            </a:r>
          </a:p>
          <a:p>
            <a:pPr marL="0" indent="0" algn="just">
              <a:buNone/>
            </a:pPr>
            <a:r>
              <a:rPr lang="pt-BR" sz="2200" dirty="0" smtClean="0"/>
              <a:t>A </a:t>
            </a:r>
            <a:r>
              <a:rPr lang="pt-BR" sz="2200" dirty="0"/>
              <a:t>equipe ocupa-se de trabalho de contato com todos os servidores do Estado atuantes em serventias com competência para processar feitos da Lei Maria da Penha, em cada um dos cartórios, das 161 </a:t>
            </a:r>
            <a:r>
              <a:rPr lang="pt-BR" sz="2200" dirty="0" smtClean="0"/>
              <a:t>comarcas (176 juízos), </a:t>
            </a:r>
            <a:r>
              <a:rPr lang="pt-BR" sz="2200" dirty="0"/>
              <a:t>para colher dados dos </a:t>
            </a:r>
            <a:r>
              <a:rPr lang="pt-BR" sz="2200" dirty="0" err="1"/>
              <a:t>Feminicídios</a:t>
            </a:r>
            <a:r>
              <a:rPr lang="pt-BR" sz="2200" dirty="0"/>
              <a:t> que se encontram em trâmite</a:t>
            </a:r>
            <a:r>
              <a:rPr lang="pt-BR" sz="2200" dirty="0" smtClean="0"/>
              <a:t>.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dirty="0" smtClean="0"/>
              <a:t>3. Atualização de planilha:</a:t>
            </a:r>
          </a:p>
          <a:p>
            <a:pPr marL="0" indent="0" algn="just">
              <a:buNone/>
            </a:pPr>
            <a:r>
              <a:rPr lang="pt-BR" sz="2200" dirty="0" smtClean="0"/>
              <a:t>A </a:t>
            </a:r>
            <a:r>
              <a:rPr lang="pt-BR" sz="2200" dirty="0"/>
              <a:t>CEVID mantém, desta forma, planilha atualizada semanalmente, de todos os casos de </a:t>
            </a:r>
            <a:r>
              <a:rPr lang="pt-BR" sz="2200" dirty="0" err="1"/>
              <a:t>Feminicídios</a:t>
            </a:r>
            <a:r>
              <a:rPr lang="pt-BR" sz="2200" dirty="0"/>
              <a:t> contendo o número do feito, nome da(s)  vítima(s), última movimentação processual, casos em que há sigilo, condição de menoridade e condições especiais das vítimas, se existentes.</a:t>
            </a:r>
          </a:p>
          <a:p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208352"/>
            <a:ext cx="621085" cy="64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8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859131"/>
              </p:ext>
            </p:extLst>
          </p:nvPr>
        </p:nvGraphicFramePr>
        <p:xfrm>
          <a:off x="1028700" y="188640"/>
          <a:ext cx="779177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96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735911"/>
              </p:ext>
            </p:extLst>
          </p:nvPr>
        </p:nvGraphicFramePr>
        <p:xfrm>
          <a:off x="1028700" y="404664"/>
          <a:ext cx="771976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5" y="5982394"/>
            <a:ext cx="837109" cy="8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076880860"/>
              </p:ext>
            </p:extLst>
          </p:nvPr>
        </p:nvGraphicFramePr>
        <p:xfrm>
          <a:off x="-266700" y="138112"/>
          <a:ext cx="9677400" cy="658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069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26976"/>
          </a:xfrm>
        </p:spPr>
        <p:txBody>
          <a:bodyPr/>
          <a:lstStyle/>
          <a:p>
            <a:pPr algn="ctr"/>
            <a:r>
              <a:rPr lang="pt-BR" dirty="0" smtClean="0"/>
              <a:t>Dados colhidos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0209" y="2060848"/>
            <a:ext cx="7200900" cy="3456384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pt-BR" sz="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Comarca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Número do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Processo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Nome da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Vítima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Ultima Movimentação (constando data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Necessidade Especial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se existente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Segredo de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Justiça, se for o caso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 processo </a:t>
            </a:r>
            <a:r>
              <a:rPr lang="pt-BR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já está digitalizado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84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116632"/>
            <a:ext cx="7200900" cy="936104"/>
          </a:xfrm>
        </p:spPr>
        <p:txBody>
          <a:bodyPr>
            <a:noAutofit/>
          </a:bodyPr>
          <a:lstStyle/>
          <a:p>
            <a:r>
              <a:rPr lang="pt-BR" sz="3500" dirty="0" smtClean="0"/>
              <a:t>324 AÇÕES PENAIS DE FEMINICÍDIO </a:t>
            </a:r>
            <a:endParaRPr lang="pt-BR" sz="35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764704"/>
            <a:ext cx="4320480" cy="5818348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7036" y="332656"/>
            <a:ext cx="7200900" cy="79208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3294" y="1340768"/>
            <a:ext cx="7469146" cy="496855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Sistema </a:t>
            </a:r>
            <a:r>
              <a:rPr lang="pt-BR" dirty="0"/>
              <a:t>PROJUDI (Processo Judicial Digital) na Mesa da CEVID do quantitativo de feitos por comarca;</a:t>
            </a:r>
          </a:p>
          <a:p>
            <a:pPr algn="just"/>
            <a:r>
              <a:rPr lang="pt-BR" dirty="0" smtClean="0"/>
              <a:t>Contato </a:t>
            </a:r>
            <a:r>
              <a:rPr lang="pt-BR" dirty="0"/>
              <a:t>telefônico com equipes das Varas competentes para julgar os feitos de </a:t>
            </a:r>
            <a:r>
              <a:rPr lang="pt-BR" dirty="0" err="1" smtClean="0"/>
              <a:t>Feminicídos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Contato </a:t>
            </a:r>
            <a:r>
              <a:rPr lang="pt-BR" dirty="0"/>
              <a:t>via Lync – Skype for Business (Software de Comunicação Interna) com equipes das Varas competentes para julgar os feitos de </a:t>
            </a:r>
            <a:r>
              <a:rPr lang="pt-BR" dirty="0" err="1"/>
              <a:t>Feminicídos</a:t>
            </a:r>
            <a:r>
              <a:rPr lang="pt-BR" dirty="0"/>
              <a:t>;</a:t>
            </a:r>
          </a:p>
          <a:p>
            <a:pPr algn="just"/>
            <a:r>
              <a:rPr lang="pt-BR" dirty="0" smtClean="0"/>
              <a:t>Contato </a:t>
            </a:r>
            <a:r>
              <a:rPr lang="pt-BR" dirty="0"/>
              <a:t>via Mensageiro (Sistema de Correspondência eletrônica institucional) com equipes das Varas competentes para julgar os feitos de </a:t>
            </a:r>
            <a:r>
              <a:rPr lang="pt-BR" dirty="0" err="1"/>
              <a:t>Feminicídos</a:t>
            </a:r>
            <a:r>
              <a:rPr lang="pt-BR" dirty="0"/>
              <a:t>;</a:t>
            </a:r>
          </a:p>
          <a:p>
            <a:pPr algn="just"/>
            <a:r>
              <a:rPr lang="pt-BR" dirty="0" smtClean="0"/>
              <a:t>Comparativo </a:t>
            </a:r>
            <a:r>
              <a:rPr lang="pt-BR" dirty="0"/>
              <a:t>entre todos os dados captados para aferir o número exato de </a:t>
            </a:r>
            <a:r>
              <a:rPr lang="pt-BR" dirty="0" err="1"/>
              <a:t>Feminicídios</a:t>
            </a:r>
            <a:r>
              <a:rPr lang="pt-BR" dirty="0"/>
              <a:t> em andamento em cada comarca, atualizados semanalmente, junto aos 176 </a:t>
            </a:r>
            <a:r>
              <a:rPr lang="pt-BR" dirty="0" smtClean="0"/>
              <a:t>Juízos </a:t>
            </a:r>
            <a:r>
              <a:rPr lang="pt-BR" dirty="0"/>
              <a:t>competentes para processamento dos feitos em questão.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36" y="5805264"/>
            <a:ext cx="1053963" cy="11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5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98984"/>
          </a:xfrm>
        </p:spPr>
        <p:txBody>
          <a:bodyPr/>
          <a:lstStyle/>
          <a:p>
            <a:pPr algn="ctr"/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metodologia ora descrita configura uma alternativa viável e eficaz à coleta automatizada mediante plataformas de processo eletrônico tais como o PROJUDI, até que sejam dirimidas as dificuldades técnicas que geram incongruências nas informações obtidas por meio de tais sistemas informatizados. </a:t>
            </a:r>
          </a:p>
          <a:p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7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579" y="476673"/>
            <a:ext cx="8079970" cy="1278354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Violência Doméstica e Familiar Contra a Mulher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2924944"/>
            <a:ext cx="7200900" cy="2942456"/>
          </a:xfrm>
        </p:spPr>
        <p:txBody>
          <a:bodyPr/>
          <a:lstStyle/>
          <a:p>
            <a:pPr algn="just"/>
            <a:r>
              <a:rPr lang="pt-BR" sz="2100" b="1" dirty="0"/>
              <a:t>“Esta forma de violência ocorre num contexto social e histórico específico, dado por relações de gênero, tendo sua origem nas relações de desigualdade e poder entre os sexos.” (Saffioti,2002)</a:t>
            </a:r>
            <a:endParaRPr lang="pt-BR" sz="2100" dirty="0"/>
          </a:p>
          <a:p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898" y="5103186"/>
            <a:ext cx="858102" cy="89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4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3831" y="332656"/>
            <a:ext cx="7200900" cy="1485900"/>
          </a:xfrm>
        </p:spPr>
        <p:txBody>
          <a:bodyPr>
            <a:normAutofit/>
          </a:bodyPr>
          <a:lstStyle/>
          <a:p>
            <a:pPr algn="ctr"/>
            <a:r>
              <a:rPr lang="pt-BR" sz="2700" dirty="0" smtClean="0"/>
              <a:t>I </a:t>
            </a:r>
            <a:r>
              <a:rPr lang="pt-BR" sz="2700" dirty="0"/>
              <a:t>Seminário Interinstitucional pela Efetividade na Aplicação da Lei Maria da Penha - </a:t>
            </a:r>
            <a:r>
              <a:rPr lang="pt-BR" sz="2700" dirty="0" smtClean="0"/>
              <a:t>02 </a:t>
            </a:r>
            <a:r>
              <a:rPr lang="pt-BR" sz="2700" dirty="0"/>
              <a:t>de agosto de </a:t>
            </a:r>
            <a:r>
              <a:rPr lang="pt-BR" sz="2700" dirty="0" smtClean="0"/>
              <a:t>2018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"/>
          <a:stretch/>
        </p:blipFill>
        <p:spPr>
          <a:xfrm>
            <a:off x="1328577" y="1700808"/>
            <a:ext cx="6872875" cy="4824264"/>
          </a:xfr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5" y="5982394"/>
            <a:ext cx="837109" cy="8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38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116632"/>
            <a:ext cx="7200900" cy="79898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000" dirty="0" smtClean="0"/>
              <a:t>VÍDEO SEMINÁRIO</a:t>
            </a:r>
            <a:br>
              <a:rPr lang="pt-BR" sz="5000" dirty="0" smtClean="0"/>
            </a:br>
            <a:r>
              <a:rPr lang="pt-BR" sz="2000" dirty="0" smtClean="0"/>
              <a:t>(vídeo completo estará disponível no site www.tjpr.jus.br/</a:t>
            </a:r>
            <a:r>
              <a:rPr lang="pt-BR" sz="2000" dirty="0" err="1" smtClean="0"/>
              <a:t>cevid</a:t>
            </a:r>
            <a:r>
              <a:rPr lang="pt-BR" sz="2000" dirty="0" smtClean="0"/>
              <a:t>)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1268760"/>
            <a:ext cx="7200900" cy="459864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INSTITUIÇÕES PARTICIPANTES: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54250"/>
            <a:ext cx="7200800" cy="43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0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548680"/>
            <a:ext cx="7287716" cy="55446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sz="3300" b="1" dirty="0"/>
              <a:t>PROBLEMATIZAÇÃO</a:t>
            </a:r>
            <a:endParaRPr lang="pt-BR" sz="3300" dirty="0"/>
          </a:p>
          <a:p>
            <a:pPr algn="just"/>
            <a:r>
              <a:rPr lang="pt-BR" dirty="0"/>
              <a:t>Em que pese a Lei Maria da Penha tenha previsto, nos incisos de seu artigo 7º, diversas formas de violência contra a mulher, a prática vem revelando algumas dificuldades que merecem a atenção de todos os atores envolvidos.</a:t>
            </a:r>
          </a:p>
          <a:p>
            <a:pPr algn="just"/>
            <a:r>
              <a:rPr lang="pt-BR" dirty="0"/>
              <a:t>Nos casos em que a vítima passe por violências que não configurem algum dos tipos penais elencados em nosso sistema jurídico, como alguma violência psicológica ou patrimonial, tem-se observado contratempos para o seu atendimento, diante da negativa pela Delegacia para a lavratura de boletim de ocorrência ou de termo circunstanciado acerca dos fatos narrados pela vítima. A ausência de um protocolo que venha dar encaminhamento a essas espécies de violações impede, por vezes, que a vítima obtenha o auxílio necessário à cessação dessas condutas combatidas pela Lei Maria da Penha.</a:t>
            </a:r>
          </a:p>
          <a:p>
            <a:pPr algn="just"/>
            <a:r>
              <a:rPr lang="pt-BR" dirty="0"/>
              <a:t>Nesta seara, o Seminário buscou analisar, debater e pormenorizar acerca da necessidade da existência de um protocolo, fluxograma, documento que registre o atendimento inicial da mulher, ou até mesmo de uma solução legislativa para que, sejam pautadas soluções para que a vítima dessas formas de violência sinta-se protegida pelo sistema e tenha o amparo legal que lhe é de direito.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22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2707" y="19836"/>
            <a:ext cx="7200900" cy="22292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188640"/>
            <a:ext cx="7647756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smtClean="0"/>
              <a:t>PROPOSTAS – CARTA DE CURITIBA</a:t>
            </a:r>
          </a:p>
          <a:p>
            <a:pPr marL="0" indent="0" algn="ctr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dirty="0" smtClean="0"/>
              <a:t>1. </a:t>
            </a:r>
            <a:r>
              <a:rPr lang="pt-BR" b="1" dirty="0"/>
              <a:t>A Lei Maria da Penha deve ser compreendida como um ato normativo de caráter híbrido e não meramente material </a:t>
            </a:r>
            <a:r>
              <a:rPr lang="pt-BR" b="1" dirty="0" smtClean="0"/>
              <a:t>penal: a</a:t>
            </a:r>
            <a:r>
              <a:rPr lang="pt-BR" dirty="0" smtClean="0"/>
              <a:t>s </a:t>
            </a:r>
            <a:r>
              <a:rPr lang="pt-BR" dirty="0"/>
              <a:t>conclusões tomadas no Seminário Interinstitucional pela Efetividade na Aplicação da Lei Maria da Penha pugnaram pela necessidade de apresentação de projeto de lei ao Congresso Nacional com o objetivo de alterar a Lei Maria da Penha, estabelecendo expressamente no texto o caráter cível e autônomo das medidas protetivas e fixando-se a desnecessidade de eventual procedimento criminal, em conformidade com o Enunciado de número 45 do FONAVID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sz="2400" dirty="0" smtClean="0"/>
              <a:t>2. </a:t>
            </a:r>
            <a:r>
              <a:rPr lang="pt-BR" b="1" dirty="0" smtClean="0"/>
              <a:t>Criação </a:t>
            </a:r>
            <a:r>
              <a:rPr lang="pt-BR" b="1" dirty="0"/>
              <a:t>de um protocolo integrado de atendimento à vítima de </a:t>
            </a:r>
            <a:r>
              <a:rPr lang="pt-BR" b="1" dirty="0" smtClean="0"/>
              <a:t>violência</a:t>
            </a:r>
            <a:r>
              <a:rPr lang="pt-BR" dirty="0" smtClean="0"/>
              <a:t> </a:t>
            </a:r>
            <a:r>
              <a:rPr lang="pt-BR" dirty="0"/>
              <a:t>contendo as posturas e direcionamentos atinentes a todos os atores envolvidos no atendimento da vítima de violência.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ctr">
              <a:buNone/>
            </a:pPr>
            <a:endParaRPr lang="pt-BR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906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44624"/>
            <a:ext cx="7200900" cy="28803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332656"/>
            <a:ext cx="7719764" cy="619268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3.  </a:t>
            </a:r>
            <a:r>
              <a:rPr lang="pt-BR" b="1" dirty="0"/>
              <a:t>Criação de um banco de dados de medidas protetivas de urgência</a:t>
            </a:r>
            <a:r>
              <a:rPr lang="pt-BR" dirty="0" smtClean="0"/>
              <a:t>.- </a:t>
            </a:r>
            <a:r>
              <a:rPr lang="pt-BR" dirty="0"/>
              <a:t>A necessidade de tal medida advém da imprescindibilidade de melhoria de comunicação e acesso às medidas protetivas vigentes, principalmente por parte da Guarda Municipal – a Patrulha Maria da Penha – e das Polícias Militar e Civil, tendo em vista que estes órgãos carecem de acesso imediato e efetivo ao bando de dados exclusivo do Poder Judiciário.</a:t>
            </a:r>
          </a:p>
          <a:p>
            <a:pPr marL="0" indent="0" algn="just">
              <a:buNone/>
            </a:pPr>
            <a:r>
              <a:rPr lang="pt-BR" b="1" dirty="0" smtClean="0"/>
              <a:t>4. </a:t>
            </a:r>
            <a:r>
              <a:rPr lang="pt-BR" b="1" dirty="0"/>
              <a:t>Criação de sistema de citação do agressor mais eficiente.</a:t>
            </a:r>
            <a:endParaRPr lang="pt-BR" dirty="0"/>
          </a:p>
          <a:p>
            <a:pPr marL="0" indent="0" algn="just">
              <a:buNone/>
            </a:pPr>
            <a:r>
              <a:rPr lang="pt-BR" b="1" dirty="0" smtClean="0"/>
              <a:t>5. </a:t>
            </a:r>
            <a:r>
              <a:rPr lang="pt-BR" b="1" dirty="0"/>
              <a:t>Criação de nova modalidade </a:t>
            </a:r>
            <a:r>
              <a:rPr lang="pt-BR" b="1" dirty="0">
                <a:solidFill>
                  <a:srgbClr val="FF0000"/>
                </a:solidFill>
              </a:rPr>
              <a:t>de sanção ao agressor condenado criminalmente</a:t>
            </a:r>
            <a:r>
              <a:rPr lang="pt-BR" b="1" dirty="0" smtClean="0"/>
              <a:t>: </a:t>
            </a:r>
            <a:r>
              <a:rPr lang="pt-BR" dirty="0"/>
              <a:t>Recomenda-se a criação legislativa de </a:t>
            </a:r>
            <a:r>
              <a:rPr lang="pt-BR" dirty="0" smtClean="0"/>
              <a:t>nova </a:t>
            </a:r>
            <a:r>
              <a:rPr lang="pt-BR" dirty="0"/>
              <a:t>espécie de punição a ser aplicada ao agressor condenado consistente em participação obrigatória em curso multidisciplinar a respeito da violência de gênero.</a:t>
            </a:r>
          </a:p>
          <a:p>
            <a:pPr marL="0" indent="0" algn="just">
              <a:buNone/>
            </a:pPr>
            <a:r>
              <a:rPr lang="pt-BR" b="1" dirty="0" smtClean="0"/>
              <a:t> 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51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188640"/>
            <a:ext cx="7200900" cy="5829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Carta de Curitiba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678" y="980728"/>
            <a:ext cx="3729168" cy="52565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80728"/>
            <a:ext cx="3712919" cy="5256584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477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4043" y="116632"/>
            <a:ext cx="3392019" cy="48245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-458" t="-1085" r="458" b="53069"/>
          <a:stretch/>
        </p:blipFill>
        <p:spPr>
          <a:xfrm>
            <a:off x="3131840" y="4612038"/>
            <a:ext cx="3241271" cy="22101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89" y="116632"/>
            <a:ext cx="3366374" cy="475252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40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1700808"/>
            <a:ext cx="7200900" cy="47089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PROJETO DE TRADUÇÃO DA LEI MARIA DA PENHA PARA LINGUA </a:t>
            </a:r>
            <a:r>
              <a:rPr lang="pt-BR" dirty="0" smtClean="0"/>
              <a:t>INDÍGENAS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3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-315416"/>
            <a:ext cx="7200900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332656"/>
            <a:ext cx="7200900" cy="65253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Objetivo Geral: Contribuir para que as mulheres indígenas conheçam seus direitos.</a:t>
            </a:r>
          </a:p>
          <a:p>
            <a:pPr marL="0" indent="0">
              <a:buNone/>
            </a:pPr>
            <a:r>
              <a:rPr lang="pt-BR" dirty="0"/>
              <a:t>Objetivo Específico:</a:t>
            </a:r>
          </a:p>
          <a:p>
            <a:r>
              <a:rPr lang="pt-BR" dirty="0"/>
              <a:t>Traduzir a Lei Maria da Penha </a:t>
            </a:r>
            <a:r>
              <a:rPr lang="pt-BR" dirty="0" smtClean="0"/>
              <a:t>para a </a:t>
            </a:r>
            <a:r>
              <a:rPr lang="pt-BR" dirty="0"/>
              <a:t>Língua Indígena</a:t>
            </a:r>
            <a:r>
              <a:rPr lang="pt-BR" dirty="0" smtClean="0"/>
              <a:t>;</a:t>
            </a:r>
          </a:p>
          <a:p>
            <a:pPr algn="just"/>
            <a:r>
              <a:rPr lang="pt-BR" dirty="0"/>
              <a:t>Oportunizar </a:t>
            </a:r>
            <a:r>
              <a:rPr lang="pt-BR" dirty="0" smtClean="0"/>
              <a:t>às </a:t>
            </a:r>
            <a:r>
              <a:rPr lang="pt-BR" dirty="0"/>
              <a:t>Alunas </a:t>
            </a:r>
            <a:r>
              <a:rPr lang="pt-BR" dirty="0" smtClean="0"/>
              <a:t>Indígenas, </a:t>
            </a:r>
            <a:r>
              <a:rPr lang="pt-BR" dirty="0"/>
              <a:t>estudantes na Universidade Federal da Fronteira </a:t>
            </a:r>
            <a:r>
              <a:rPr lang="pt-BR" dirty="0" smtClean="0"/>
              <a:t>Sul, </a:t>
            </a:r>
            <a:r>
              <a:rPr lang="pt-BR" dirty="0"/>
              <a:t>acessibilidade à Lei Maria da Penha em sua própria </a:t>
            </a:r>
            <a:r>
              <a:rPr lang="pt-BR" dirty="0" smtClean="0"/>
              <a:t>língua;</a:t>
            </a:r>
          </a:p>
          <a:p>
            <a:pPr algn="just"/>
            <a:r>
              <a:rPr lang="pt-BR" dirty="0"/>
              <a:t>Contribuir </a:t>
            </a:r>
            <a:r>
              <a:rPr lang="pt-BR" dirty="0" smtClean="0"/>
              <a:t>para a </a:t>
            </a:r>
            <a:r>
              <a:rPr lang="pt-BR" dirty="0"/>
              <a:t>formação acadêmica das alunas através do conhecimento dos Direitos das Mulheres buscando sua </a:t>
            </a:r>
            <a:r>
              <a:rPr lang="pt-BR" dirty="0" smtClean="0"/>
              <a:t>efetivação;</a:t>
            </a:r>
            <a:endParaRPr lang="pt-BR" dirty="0"/>
          </a:p>
          <a:p>
            <a:pPr algn="just"/>
            <a:r>
              <a:rPr lang="pt-BR" dirty="0"/>
              <a:t>Dar a conhecer às mulheres indígenas a Lei Maria da Penha na sua língua materna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dirty="0"/>
              <a:t>Conselho Municipal dos Direitos da </a:t>
            </a:r>
            <a:r>
              <a:rPr lang="pt-BR" dirty="0" smtClean="0"/>
              <a:t>Mulher, </a:t>
            </a:r>
            <a:r>
              <a:rPr lang="pt-BR" dirty="0"/>
              <a:t>ao realizar palestras nas Escolas Públicas Municipais e Estaduais e nas </a:t>
            </a:r>
            <a:r>
              <a:rPr lang="pt-BR" dirty="0" smtClean="0"/>
              <a:t>Universidades, </a:t>
            </a:r>
            <a:r>
              <a:rPr lang="pt-BR" dirty="0"/>
              <a:t>diagnosticou a necessidade de levar o conhecimento da Lei Maria da Penha aos indígenas, tendo em vista o número elevado de crimes de violência doméstica contra a mulher indígena na região. Mesmo sabendo que o Povo Indígena tem seus costumes e leis próprias, </a:t>
            </a:r>
            <a:r>
              <a:rPr lang="pt-BR" dirty="0" smtClean="0"/>
              <a:t>buscaram-se </a:t>
            </a:r>
            <a:r>
              <a:rPr lang="pt-BR" dirty="0"/>
              <a:t>informações sobre o número de violências que </a:t>
            </a:r>
            <a:r>
              <a:rPr lang="pt-BR" dirty="0" smtClean="0"/>
              <a:t>aconteciam </a:t>
            </a:r>
            <a:r>
              <a:rPr lang="pt-BR" dirty="0"/>
              <a:t>em suas terras com as mulheres e crianças indígenas, as quais sofrem vários tipos de violências, </a:t>
            </a:r>
            <a:r>
              <a:rPr lang="pt-BR" dirty="0" smtClean="0"/>
              <a:t>principalmente, </a:t>
            </a:r>
            <a:r>
              <a:rPr lang="pt-BR" dirty="0"/>
              <a:t>a violência sexual.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15" y="5877272"/>
            <a:ext cx="93761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0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-243408"/>
            <a:ext cx="7200900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116632"/>
            <a:ext cx="7200900" cy="5750768"/>
          </a:xfrm>
        </p:spPr>
        <p:txBody>
          <a:bodyPr>
            <a:normAutofit lnSpcReduction="1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 </a:t>
            </a:r>
            <a:r>
              <a:rPr lang="pt-BR" dirty="0"/>
              <a:t>a participação das Alunas </a:t>
            </a:r>
            <a:r>
              <a:rPr lang="pt-BR" dirty="0" smtClean="0"/>
              <a:t>Indígenas </a:t>
            </a:r>
            <a:r>
              <a:rPr lang="pt-BR" dirty="0"/>
              <a:t>da UFFS, vimos à possibilidade de elaborarmos um Projeto de Pesquisa na UFFS  Campus Laranjeiras do sul - Paraná para que as Alunas de Graduação traduzissem a Lei Maria da Penha para língua indígena </a:t>
            </a:r>
            <a:r>
              <a:rPr lang="pt-BR" dirty="0" err="1"/>
              <a:t>Kaingang</a:t>
            </a:r>
            <a:r>
              <a:rPr lang="pt-BR" dirty="0"/>
              <a:t> e Guarani, e assim tivessem acesso </a:t>
            </a:r>
            <a:r>
              <a:rPr lang="pt-BR" dirty="0" smtClean="0"/>
              <a:t>à </a:t>
            </a:r>
            <a:r>
              <a:rPr lang="pt-BR" dirty="0"/>
              <a:t>Lei tanto as alunas quanto </a:t>
            </a:r>
            <a:r>
              <a:rPr lang="pt-BR" dirty="0" smtClean="0"/>
              <a:t>os seus </a:t>
            </a:r>
            <a:r>
              <a:rPr lang="pt-BR" dirty="0"/>
              <a:t>familiares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Apresentada </a:t>
            </a:r>
            <a:r>
              <a:rPr lang="pt-BR" dirty="0"/>
              <a:t>a ideia às instituições que compõem a Rede de enfrentamento a violência contra a mulher e </a:t>
            </a:r>
            <a:r>
              <a:rPr lang="pt-BR" dirty="0" smtClean="0"/>
              <a:t>o projeto foi levado </a:t>
            </a:r>
            <a:r>
              <a:rPr lang="pt-BR" dirty="0"/>
              <a:t>ao Poder Judiciário e ao Ministério Público, para que </a:t>
            </a:r>
            <a:r>
              <a:rPr lang="pt-BR" dirty="0" smtClean="0"/>
              <a:t>se </a:t>
            </a:r>
            <a:r>
              <a:rPr lang="pt-BR" dirty="0"/>
              <a:t>trabalhar esse projeto não só no município, mas sim na Comarca de Laranjeiras do Sul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Inicialmente, uma Cartilha com a Lei Maria da Penha, em Português, foi lançada e distribuída para a população </a:t>
            </a:r>
            <a:r>
              <a:rPr lang="pt-BR" dirty="0" err="1"/>
              <a:t>Laranjeirense</a:t>
            </a:r>
            <a:r>
              <a:rPr lang="pt-BR" dirty="0"/>
              <a:t> na rede </a:t>
            </a:r>
            <a:r>
              <a:rPr lang="pt-BR" dirty="0" smtClean="0"/>
              <a:t>Pública </a:t>
            </a:r>
            <a:r>
              <a:rPr lang="pt-BR" dirty="0"/>
              <a:t>e Municipal, Universidades, e para a população em </a:t>
            </a:r>
            <a:r>
              <a:rPr lang="pt-BR" dirty="0" smtClean="0"/>
              <a:t>geral, </a:t>
            </a:r>
            <a:r>
              <a:rPr lang="pt-BR" dirty="0"/>
              <a:t>através da Secretaria de Assistência Social </a:t>
            </a:r>
            <a:r>
              <a:rPr lang="pt-BR" dirty="0" err="1"/>
              <a:t>Cras</a:t>
            </a:r>
            <a:r>
              <a:rPr lang="pt-BR" dirty="0"/>
              <a:t>, </a:t>
            </a:r>
            <a:r>
              <a:rPr lang="pt-BR" dirty="0" err="1"/>
              <a:t>Creas</a:t>
            </a:r>
            <a:r>
              <a:rPr lang="pt-BR" dirty="0"/>
              <a:t>, Secretaria de </a:t>
            </a:r>
            <a:r>
              <a:rPr lang="pt-BR" dirty="0" smtClean="0"/>
              <a:t>Saúde, </a:t>
            </a:r>
            <a:r>
              <a:rPr lang="pt-BR" dirty="0"/>
              <a:t>Postos e Agentes de </a:t>
            </a:r>
            <a:r>
              <a:rPr lang="pt-BR" dirty="0" smtClean="0"/>
              <a:t>Saúde, bem como no </a:t>
            </a:r>
            <a:r>
              <a:rPr lang="pt-BR" dirty="0"/>
              <a:t>Fórum da Comarca pelo Ministério Publico.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4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435280" cy="1656184"/>
          </a:xfrm>
        </p:spPr>
        <p:txBody>
          <a:bodyPr>
            <a:normAutofit fontScale="90000"/>
          </a:bodyPr>
          <a:lstStyle/>
          <a:p>
            <a:pPr marL="2695575" indent="-2695575"/>
            <a:r>
              <a:rPr lang="pt-BR" sz="4800" dirty="0" smtClean="0">
                <a:solidFill>
                  <a:schemeClr val="tx1"/>
                </a:solidFill>
              </a:rPr>
              <a:t>                Feminicídio</a:t>
            </a:r>
            <a:br>
              <a:rPr lang="pt-BR" sz="4800" dirty="0" smtClean="0">
                <a:solidFill>
                  <a:schemeClr val="tx1"/>
                </a:solidFill>
              </a:rPr>
            </a:br>
            <a:r>
              <a:rPr lang="pt-BR" sz="4800" dirty="0">
                <a:solidFill>
                  <a:schemeClr val="tx1"/>
                </a:solidFill>
              </a:rPr>
              <a:t/>
            </a:r>
            <a:br>
              <a:rPr lang="pt-BR" sz="4800" dirty="0">
                <a:solidFill>
                  <a:schemeClr val="tx1"/>
                </a:solidFill>
              </a:rPr>
            </a:br>
            <a:r>
              <a:rPr lang="pt-BR" sz="2200" dirty="0" smtClean="0"/>
              <a:t>"</a:t>
            </a:r>
            <a:r>
              <a:rPr lang="pt-BR" sz="2200" dirty="0"/>
              <a:t>Nós percebemos a importância da nossa voz quando somos silenciados."</a:t>
            </a:r>
            <a:br>
              <a:rPr lang="pt-BR" sz="2200" dirty="0"/>
            </a:br>
            <a:r>
              <a:rPr lang="pt-BR" sz="2200" dirty="0" smtClean="0"/>
              <a:t>                                        </a:t>
            </a:r>
            <a:r>
              <a:rPr lang="pt-BR" sz="2200" b="1" dirty="0" smtClean="0"/>
              <a:t>(</a:t>
            </a:r>
            <a:r>
              <a:rPr lang="pt-BR" sz="2200" b="1" dirty="0" err="1"/>
              <a:t>Malala</a:t>
            </a:r>
            <a:r>
              <a:rPr lang="pt-BR" sz="2200" b="1" dirty="0"/>
              <a:t> </a:t>
            </a:r>
            <a:r>
              <a:rPr lang="pt-BR" sz="2200" b="1" dirty="0" err="1"/>
              <a:t>Yousafzai</a:t>
            </a:r>
            <a:r>
              <a:rPr lang="pt-BR" sz="2200" b="1" dirty="0"/>
              <a:t>)</a:t>
            </a:r>
            <a:br>
              <a:rPr lang="pt-BR" sz="2200" b="1" dirty="0"/>
            </a:br>
            <a:r>
              <a:rPr lang="pt-PT" sz="4800" b="1" dirty="0" smtClean="0"/>
              <a:t/>
            </a:r>
            <a:br>
              <a:rPr lang="pt-PT" sz="4800" b="1" dirty="0" smtClean="0"/>
            </a:b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876207"/>
              </p:ext>
            </p:extLst>
          </p:nvPr>
        </p:nvGraphicFramePr>
        <p:xfrm>
          <a:off x="2393485" y="404664"/>
          <a:ext cx="4471330" cy="632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667363" imgH="8020022" progId="AcroExch.Document.11">
                  <p:embed/>
                </p:oleObj>
              </mc:Choice>
              <mc:Fallback>
                <p:oleObj name="Acrobat Document" r:id="rId3" imgW="5667363" imgH="802002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3485" y="404664"/>
                        <a:ext cx="4471330" cy="6328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99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70913"/>
            <a:ext cx="7200900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260648"/>
            <a:ext cx="7200900" cy="56067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sz="2400" dirty="0" smtClean="0"/>
              <a:t>A </a:t>
            </a:r>
            <a:r>
              <a:rPr lang="pt-BR" sz="2400" dirty="0"/>
              <a:t>tradução dessa </a:t>
            </a:r>
            <a:r>
              <a:rPr lang="pt-BR" sz="2400" dirty="0" smtClean="0"/>
              <a:t>Cartilha, </a:t>
            </a:r>
            <a:r>
              <a:rPr lang="pt-BR" sz="2400" dirty="0"/>
              <a:t>iniciada em </a:t>
            </a:r>
            <a:r>
              <a:rPr lang="pt-BR" sz="2400" dirty="0" smtClean="0"/>
              <a:t>2017, </a:t>
            </a:r>
            <a:r>
              <a:rPr lang="pt-BR" sz="2400" dirty="0"/>
              <a:t>deverá ser concluída até o final do mês de </a:t>
            </a:r>
            <a:r>
              <a:rPr lang="pt-BR" sz="2400" dirty="0" smtClean="0"/>
              <a:t>setembro, ocasião em que será apresentada aos integrantes da Rede. 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Será fundamental a realização de parcerias para a </a:t>
            </a:r>
            <a:r>
              <a:rPr lang="pt-BR" sz="2400" dirty="0"/>
              <a:t>publicação da Cartilha da Lei Maria da Penha para os povos Indígenas </a:t>
            </a:r>
            <a:r>
              <a:rPr lang="pt-BR" sz="2400" dirty="0" err="1"/>
              <a:t>Kaingang</a:t>
            </a:r>
            <a:r>
              <a:rPr lang="pt-BR" sz="2400" dirty="0"/>
              <a:t> e Guarani, com uma nova arte e </a:t>
            </a:r>
            <a:r>
              <a:rPr lang="pt-BR" sz="2400" dirty="0" smtClean="0"/>
              <a:t>apoiadores. 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A previsão para seu lançamento é novembro </a:t>
            </a:r>
            <a:r>
              <a:rPr lang="pt-BR" sz="2400" dirty="0"/>
              <a:t>de 2018 — em alusão ao Dia Internacional de Combate a Violência Contra a Mulher.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-315416"/>
            <a:ext cx="7200900" cy="22292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116632"/>
            <a:ext cx="7200900" cy="5750768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Participantes do Projeto:</a:t>
            </a:r>
          </a:p>
          <a:p>
            <a:pPr marL="628650" indent="0">
              <a:buNone/>
            </a:pPr>
            <a:r>
              <a:rPr lang="pt-BR" dirty="0" smtClean="0"/>
              <a:t>Conselho </a:t>
            </a:r>
            <a:r>
              <a:rPr lang="pt-BR" dirty="0"/>
              <a:t>Municipal dos Direitos da Mulher</a:t>
            </a:r>
          </a:p>
          <a:p>
            <a:pPr marL="628650" indent="0">
              <a:buNone/>
            </a:pPr>
            <a:r>
              <a:rPr lang="pt-BR" dirty="0"/>
              <a:t>Universidade Federal da Fronteira Sul — Laranjeiras do Sul</a:t>
            </a:r>
          </a:p>
          <a:p>
            <a:pPr marL="628650" indent="0">
              <a:buNone/>
            </a:pPr>
            <a:r>
              <a:rPr lang="pt-BR" dirty="0" smtClean="0"/>
              <a:t>Poder </a:t>
            </a:r>
            <a:r>
              <a:rPr lang="pt-BR" dirty="0"/>
              <a:t>Judiciário</a:t>
            </a:r>
          </a:p>
          <a:p>
            <a:pPr marL="628650" indent="0">
              <a:buNone/>
            </a:pPr>
            <a:r>
              <a:rPr lang="pt-BR" dirty="0"/>
              <a:t>Ministério Público</a:t>
            </a:r>
          </a:p>
          <a:p>
            <a:pPr marL="628650" indent="0">
              <a:buNone/>
            </a:pPr>
            <a:r>
              <a:rPr lang="pt-BR" dirty="0" smtClean="0"/>
              <a:t>Conselho </a:t>
            </a:r>
            <a:r>
              <a:rPr lang="pt-BR" dirty="0"/>
              <a:t>da Comunidade</a:t>
            </a:r>
          </a:p>
          <a:p>
            <a:pPr marL="628650" indent="0">
              <a:buNone/>
            </a:pPr>
            <a:r>
              <a:rPr lang="pt-BR" dirty="0"/>
              <a:t>OAB </a:t>
            </a:r>
            <a:endParaRPr lang="pt-BR" dirty="0" smtClean="0"/>
          </a:p>
          <a:p>
            <a:pPr marL="628650" indent="0">
              <a:buNone/>
            </a:pPr>
            <a:r>
              <a:rPr lang="pt-BR" dirty="0" smtClean="0"/>
              <a:t>Comissão </a:t>
            </a:r>
            <a:r>
              <a:rPr lang="pt-BR" dirty="0"/>
              <a:t>da Mulher Advogada de Laranjeiras do Sul</a:t>
            </a:r>
          </a:p>
          <a:p>
            <a:pPr marL="628650" indent="0">
              <a:buNone/>
            </a:pPr>
            <a:endParaRPr lang="pt-BR" dirty="0"/>
          </a:p>
          <a:p>
            <a:r>
              <a:rPr lang="pt-BR" dirty="0"/>
              <a:t>Elaboração do Projeto</a:t>
            </a:r>
          </a:p>
          <a:p>
            <a:pPr marL="628650" indent="0">
              <a:buNone/>
            </a:pPr>
            <a:r>
              <a:rPr lang="pt-BR" dirty="0"/>
              <a:t>Terezinha </a:t>
            </a:r>
            <a:r>
              <a:rPr lang="pt-BR" dirty="0" err="1"/>
              <a:t>Penafiel</a:t>
            </a:r>
            <a:r>
              <a:rPr lang="pt-BR" dirty="0"/>
              <a:t> dos Santos — CMDM</a:t>
            </a:r>
          </a:p>
          <a:p>
            <a:pPr marL="628650" indent="0">
              <a:buNone/>
            </a:pPr>
            <a:r>
              <a:rPr lang="pt-BR" dirty="0"/>
              <a:t>Maria </a:t>
            </a:r>
            <a:r>
              <a:rPr lang="pt-BR" dirty="0" err="1"/>
              <a:t>Eloa</a:t>
            </a:r>
            <a:r>
              <a:rPr lang="pt-BR" dirty="0"/>
              <a:t> </a:t>
            </a:r>
            <a:r>
              <a:rPr lang="pt-BR" dirty="0" err="1"/>
              <a:t>Ghelen</a:t>
            </a:r>
            <a:r>
              <a:rPr lang="pt-BR" dirty="0"/>
              <a:t> — UFFS-Laranjeiras do </a:t>
            </a:r>
            <a:r>
              <a:rPr lang="pt-BR" dirty="0" smtClean="0"/>
              <a:t>Sul-</a:t>
            </a:r>
            <a:r>
              <a:rPr lang="pt-BR" dirty="0" err="1" smtClean="0"/>
              <a:t>Pr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6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3643"/>
            <a:ext cx="3863700" cy="443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788024" y="1484784"/>
            <a:ext cx="3600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CONTATO:</a:t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(41)3200-3556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(41)3200-3558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TJPR  </a:t>
            </a:r>
          </a:p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cevid@tjpr.jus.br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val="34084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77087" y="952124"/>
            <a:ext cx="8229600" cy="5116024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Incluiu o FEMINICÍDIO no rol dos Crimes Hediondos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Considera-se que há razões de condição de sexo feminino quando o crime envolve: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 - violência doméstica e familiar;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 - menosprezo ou discriminação à condição de mulher.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Aumento de pena: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§ 7o A pena do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feminicídio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é aumentada de 1/3 (um terço) até a metade se o crime for praticado: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 - durante a gestação ou nos 3 (três) meses posteriores ao parto;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 - contra pessoa menor de 14 (catorze) anos, maior de 60 (sessenta) anos ou com deficiência;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III - na presença de descendente ou de ascendente da vítima.” (NR)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512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1500" dirty="0" smtClean="0"/>
              <a:t/>
            </a:r>
            <a:br>
              <a:rPr lang="pt-BR" sz="1500" dirty="0" smtClean="0"/>
            </a:br>
            <a:r>
              <a:rPr lang="pt-BR" dirty="0" smtClean="0"/>
              <a:t>Lei 13.104/2015</a:t>
            </a: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15" y="5877272"/>
            <a:ext cx="93761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7036" y="188640"/>
            <a:ext cx="720090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 smtClean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900" b="1" dirty="0" smtClean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900" b="1" dirty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900" b="1" dirty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900" b="1" dirty="0" smtClean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900" b="1" dirty="0" smtClean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900" b="1" dirty="0" smtClean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CEVID-TJPR</a:t>
            </a:r>
            <a:br>
              <a:rPr lang="pt-BR" sz="4900" b="1" dirty="0" smtClean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900" b="1" dirty="0" smtClean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MELHORES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PRÁTICAS 2018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implementadas pela Coordenadoria Estadual da Mulher em Situação de Violência Doméstica e Familiar até Julho de 2018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6668" y="4437112"/>
            <a:ext cx="7200900" cy="1790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86000" y="2065614"/>
            <a:ext cx="4572000" cy="367216"/>
          </a:xfrm>
          <a:prstGeom prst="rect">
            <a:avLst/>
          </a:prstGeom>
        </p:spPr>
        <p:txBody>
          <a:bodyPr>
            <a:spAutoFit/>
          </a:bodyPr>
          <a:lstStyle/>
          <a:p>
            <a:pPr marR="4445" algn="ctr">
              <a:lnSpc>
                <a:spcPct val="107000"/>
              </a:lnSpc>
              <a:spcAft>
                <a:spcPts val="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6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70992"/>
          </a:xfrm>
        </p:spPr>
        <p:txBody>
          <a:bodyPr/>
          <a:lstStyle/>
          <a:p>
            <a:pPr algn="ctr"/>
            <a:r>
              <a:rPr lang="pt-BR" b="1" dirty="0"/>
              <a:t>ATIVIDADES CEVID 2018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096" y="1588814"/>
            <a:ext cx="7200900" cy="184018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41276" y="1674673"/>
            <a:ext cx="70716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ea typeface="Calibri" panose="020F0502020204030204" pitchFamily="34" charset="0"/>
                <a:cs typeface="Arial" panose="020B0604020202020204" pitchFamily="34" charset="0"/>
              </a:rPr>
              <a:t>1. CAPACITAÇÃO: </a:t>
            </a:r>
            <a:r>
              <a:rPr lang="pt-BR" altLang="pt-BR" dirty="0">
                <a:ea typeface="Calibri" panose="020F0502020204030204" pitchFamily="34" charset="0"/>
                <a:cs typeface="Arial" panose="020B0604020202020204" pitchFamily="34" charset="0"/>
              </a:rPr>
              <a:t>Curso de formação continuada para alunos da EMAP, estagiários e assessores das Câmaras Criminais e das Unidades Judiciárias competentes aos casos relativos à Lei Maria da Penha - 17 de agosto - Semana Paz em Casa.</a:t>
            </a:r>
            <a:endParaRPr lang="pt-BR" altLang="pt-BR" dirty="0"/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ea typeface="Calibri" panose="020F0502020204030204" pitchFamily="34" charset="0"/>
                <a:cs typeface="Arial" panose="020B0604020202020204" pitchFamily="34" charset="0"/>
              </a:rPr>
              <a:t>DATA: </a:t>
            </a:r>
            <a:r>
              <a:rPr lang="pt-BR" altLang="pt-BR" dirty="0">
                <a:ea typeface="Calibri" panose="020F0502020204030204" pitchFamily="34" charset="0"/>
                <a:cs typeface="Arial" panose="020B0604020202020204" pitchFamily="34" charset="0"/>
              </a:rPr>
              <a:t>17 de agosto de 2018</a:t>
            </a:r>
            <a:endParaRPr lang="pt-BR" altLang="pt-BR" dirty="0"/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ea typeface="Calibri" panose="020F0502020204030204" pitchFamily="34" charset="0"/>
                <a:cs typeface="Arial" panose="020B0604020202020204" pitchFamily="34" charset="0"/>
              </a:rPr>
              <a:t>PARCERIA: ESCOLA DA MAGISTATURA DO PARANÁ – EMAP</a:t>
            </a:r>
            <a:endParaRPr lang="pt-BR" altLang="pt-BR" dirty="0"/>
          </a:p>
        </p:txBody>
      </p:sp>
      <p:sp>
        <p:nvSpPr>
          <p:cNvPr id="6" name="Retângulo 5"/>
          <p:cNvSpPr/>
          <p:nvPr/>
        </p:nvSpPr>
        <p:spPr>
          <a:xfrm>
            <a:off x="1028700" y="3933056"/>
            <a:ext cx="6987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B050"/>
                </a:solidFill>
              </a:rPr>
              <a:t>2. CAPACITAÇÃO: </a:t>
            </a:r>
            <a:r>
              <a:rPr lang="pt-BR" dirty="0">
                <a:solidFill>
                  <a:srgbClr val="00B050"/>
                </a:solidFill>
              </a:rPr>
              <a:t>I Seminário Interinstitucional pela Efetividade na Aplicação da Lei Maria da Penha - Parceria CEVID e Escola Superior da Polícia Civil - dia 2 de agosto.</a:t>
            </a:r>
          </a:p>
          <a:p>
            <a:pPr algn="just"/>
            <a:r>
              <a:rPr lang="pt-BR" b="1" dirty="0">
                <a:solidFill>
                  <a:srgbClr val="00B050"/>
                </a:solidFill>
              </a:rPr>
              <a:t>DATA: </a:t>
            </a:r>
            <a:r>
              <a:rPr lang="pt-BR" dirty="0">
                <a:solidFill>
                  <a:srgbClr val="00B050"/>
                </a:solidFill>
              </a:rPr>
              <a:t>02 de agosto de 2018</a:t>
            </a:r>
          </a:p>
          <a:p>
            <a:pPr algn="just"/>
            <a:r>
              <a:rPr lang="pt-BR" b="1" dirty="0">
                <a:solidFill>
                  <a:srgbClr val="00B050"/>
                </a:solidFill>
              </a:rPr>
              <a:t>PARCERIAS: </a:t>
            </a:r>
            <a:r>
              <a:rPr lang="pt-BR" dirty="0">
                <a:solidFill>
                  <a:srgbClr val="00B050"/>
                </a:solidFill>
              </a:rPr>
              <a:t>Escola de Servidores do Judiciário Paranaense – ESEJE e Escola Superior da Polícia Civil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95" y="3789041"/>
            <a:ext cx="7200901" cy="1926503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9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7477" y="188640"/>
            <a:ext cx="7438714" cy="1418448"/>
          </a:xfrm>
        </p:spPr>
        <p:txBody>
          <a:bodyPr>
            <a:noAutofit/>
          </a:bodyPr>
          <a:lstStyle/>
          <a:p>
            <a:r>
              <a:rPr lang="pt-BR" sz="1800" b="1" dirty="0"/>
              <a:t>3. CAPACITAÇÃO:</a:t>
            </a:r>
            <a:r>
              <a:rPr lang="pt-BR" sz="1800" dirty="0"/>
              <a:t> Curso de Capacitação para equipes multidisciplinares – Reflexões sobre o trabalho psicossocial no âmbito da Violência </a:t>
            </a:r>
            <a:r>
              <a:rPr lang="pt-BR" sz="1800" dirty="0" smtClean="0"/>
              <a:t>Doméstica</a:t>
            </a:r>
            <a:br>
              <a:rPr lang="pt-BR" sz="1800" dirty="0" smtClean="0"/>
            </a:br>
            <a:r>
              <a:rPr lang="pt-BR" sz="1800" b="1" dirty="0" smtClean="0"/>
              <a:t>DATA</a:t>
            </a:r>
            <a:r>
              <a:rPr lang="pt-BR" sz="1800" b="1" dirty="0"/>
              <a:t>: </a:t>
            </a:r>
            <a:r>
              <a:rPr lang="pt-BR" sz="1800" dirty="0"/>
              <a:t>março de </a:t>
            </a:r>
            <a:r>
              <a:rPr lang="pt-BR" sz="1800" dirty="0" smtClean="0"/>
              <a:t>2018</a:t>
            </a:r>
            <a:br>
              <a:rPr lang="pt-BR" sz="1800" dirty="0" smtClean="0"/>
            </a:br>
            <a:r>
              <a:rPr lang="pt-BR" sz="1800" b="1" dirty="0" smtClean="0"/>
              <a:t>PRCERIAS</a:t>
            </a:r>
            <a:r>
              <a:rPr lang="pt-BR" sz="1800" b="1" dirty="0"/>
              <a:t>: </a:t>
            </a:r>
            <a:r>
              <a:rPr lang="pt-BR" sz="1800" dirty="0"/>
              <a:t>JUIZADOS DE VIOLÊNCIA DOMÉSTICA E FAMILIAR DO ESTADO DO </a:t>
            </a:r>
            <a:r>
              <a:rPr lang="pt-BR" sz="1800" dirty="0" smtClean="0"/>
              <a:t>PARANÁ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604" y="1887664"/>
            <a:ext cx="7494460" cy="14209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/>
              <a:t>4</a:t>
            </a:r>
            <a:r>
              <a:rPr lang="pt-BR" sz="1800" b="1" dirty="0"/>
              <a:t>. PESQUISA: </a:t>
            </a:r>
            <a:r>
              <a:rPr lang="pt-BR" sz="1800" dirty="0"/>
              <a:t>Visita à Penitenciária Feminina de Piraquara para conhecer a realidade local e as necessidades das custodiadas </a:t>
            </a:r>
            <a:endParaRPr lang="pt-BR" sz="1800" dirty="0" smtClean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/>
              <a:t>DATA</a:t>
            </a:r>
            <a:r>
              <a:rPr lang="pt-BR" sz="1800" b="1" dirty="0"/>
              <a:t>: </a:t>
            </a:r>
            <a:r>
              <a:rPr lang="pt-BR" sz="1800" dirty="0"/>
              <a:t>19 DE julho de 2018</a:t>
            </a:r>
            <a:r>
              <a:rPr lang="pt-BR" sz="1800" b="1" dirty="0"/>
              <a:t> </a:t>
            </a:r>
            <a:endParaRPr lang="pt-BR" sz="1800" b="1" dirty="0" smtClean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/>
              <a:t>PARCERIAS</a:t>
            </a:r>
            <a:r>
              <a:rPr lang="pt-BR" sz="1800" b="1" dirty="0"/>
              <a:t>: </a:t>
            </a:r>
            <a:r>
              <a:rPr lang="pt-BR" sz="1800" dirty="0"/>
              <a:t>PENITENCIÁRIA </a:t>
            </a:r>
            <a:r>
              <a:rPr lang="pt-BR" sz="1800" dirty="0" smtClean="0"/>
              <a:t>ESTADUAL FEMININA</a:t>
            </a:r>
            <a:endParaRPr lang="pt-BR" sz="1800" dirty="0"/>
          </a:p>
        </p:txBody>
      </p:sp>
      <p:sp>
        <p:nvSpPr>
          <p:cNvPr id="4" name="Retângulo Arredondado 3"/>
          <p:cNvSpPr/>
          <p:nvPr/>
        </p:nvSpPr>
        <p:spPr>
          <a:xfrm flipV="1">
            <a:off x="971600" y="188638"/>
            <a:ext cx="7632848" cy="155533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5" name="Retângulo Arredondado 4"/>
          <p:cNvSpPr/>
          <p:nvPr/>
        </p:nvSpPr>
        <p:spPr>
          <a:xfrm flipV="1">
            <a:off x="956849" y="1838396"/>
            <a:ext cx="7610513" cy="1086548"/>
          </a:xfrm>
          <a:prstGeom prst="roundRect">
            <a:avLst>
              <a:gd name="adj" fmla="val 13975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14400" y="3103724"/>
            <a:ext cx="80370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80000"/>
              </a:lnSpc>
            </a:pPr>
            <a:r>
              <a:rPr lang="pt-BR" sz="2000" b="1" dirty="0" smtClean="0">
                <a:solidFill>
                  <a:srgbClr val="FF0000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t-BR" sz="2000" b="1" dirty="0">
                <a:solidFill>
                  <a:srgbClr val="FF0000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PESQUISA: Levantamento de dados estatísticos relativos </a:t>
            </a:r>
            <a:r>
              <a:rPr lang="pt-BR" sz="2000" b="1" dirty="0" smtClean="0">
                <a:solidFill>
                  <a:srgbClr val="FF0000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a processos </a:t>
            </a:r>
            <a:r>
              <a:rPr lang="pt-BR" sz="2000" b="1" dirty="0">
                <a:solidFill>
                  <a:srgbClr val="FF0000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000" b="1" dirty="0" err="1">
                <a:solidFill>
                  <a:srgbClr val="FF0000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feminicídio</a:t>
            </a:r>
            <a:r>
              <a:rPr lang="pt-BR" sz="2000" b="1" dirty="0">
                <a:solidFill>
                  <a:srgbClr val="FF0000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 junto às Comarcas do Estado</a:t>
            </a:r>
          </a:p>
          <a:p>
            <a:pPr algn="just" defTabSz="361950">
              <a:lnSpc>
                <a:spcPct val="80000"/>
              </a:lnSpc>
            </a:pPr>
            <a:r>
              <a:rPr lang="pt-BR" sz="2000" b="1" dirty="0">
                <a:solidFill>
                  <a:srgbClr val="FF0000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000" b="1" dirty="0" smtClean="0">
                <a:solidFill>
                  <a:srgbClr val="FF0000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       DATA</a:t>
            </a:r>
            <a:r>
              <a:rPr lang="pt-BR" sz="2000" b="1" dirty="0">
                <a:solidFill>
                  <a:srgbClr val="FF0000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: janeiro a dezembro de </a:t>
            </a:r>
            <a:r>
              <a:rPr lang="pt-BR" sz="2000" b="1" dirty="0" smtClean="0">
                <a:solidFill>
                  <a:srgbClr val="FF0000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</a:p>
          <a:p>
            <a:pPr algn="just">
              <a:lnSpc>
                <a:spcPct val="80000"/>
              </a:lnSpc>
            </a:pPr>
            <a:r>
              <a:rPr lang="pt-BR" sz="2000" b="1" dirty="0" smtClean="0">
                <a:solidFill>
                  <a:srgbClr val="FF0000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        PARCERIAS</a:t>
            </a:r>
            <a:r>
              <a:rPr lang="pt-BR" sz="2000" b="1" dirty="0">
                <a:solidFill>
                  <a:srgbClr val="FF0000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: CEVID, CARTÓRIOS E DTIC</a:t>
            </a:r>
            <a:endParaRPr lang="pt-BR" sz="2000" b="1" dirty="0">
              <a:solidFill>
                <a:srgbClr val="FF0000"/>
              </a:solidFill>
              <a:effectLst/>
              <a:latin typeface="Franklin Gothic Book" panose="020B05030201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Arredondado 6"/>
          <p:cNvSpPr/>
          <p:nvPr/>
        </p:nvSpPr>
        <p:spPr>
          <a:xfrm flipV="1">
            <a:off x="940410" y="3019369"/>
            <a:ext cx="7632848" cy="1273727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Retângulo Arredondado 7"/>
          <p:cNvSpPr/>
          <p:nvPr/>
        </p:nvSpPr>
        <p:spPr>
          <a:xfrm>
            <a:off x="940409" y="4491276"/>
            <a:ext cx="7626953" cy="2100219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14400" y="496018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37477" y="4560170"/>
            <a:ext cx="748987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6. FORÇA-TAREFA: 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Força-tarefa para cumprimento de mandados pendentes no 1º e no 2º Juizados de Violência Doméstica e Familiar contra a Mulher de Curitiba e no Posto Avançado da Casa da Mulher Brasileira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DATA: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 julho a dezembro de 2018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PARCERIAS: JUIZADOS DE VIOLÊNCIA DOMÉSTICA E FAMILIAR DE CURITIBA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3" y="6057714"/>
            <a:ext cx="765101" cy="8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2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7477" y="674392"/>
            <a:ext cx="7438714" cy="842527"/>
          </a:xfrm>
        </p:spPr>
        <p:txBody>
          <a:bodyPr>
            <a:noAutofit/>
          </a:bodyPr>
          <a:lstStyle/>
          <a:p>
            <a:r>
              <a:rPr lang="pt-BR" sz="1800" b="1" dirty="0"/>
              <a:t>7. CONVÊNIO:</a:t>
            </a:r>
            <a:r>
              <a:rPr lang="pt-BR" sz="1800" dirty="0"/>
              <a:t> Implantação da Patrulha Maria da Penha em Araucária</a:t>
            </a:r>
            <a:br>
              <a:rPr lang="pt-BR" sz="1800" dirty="0"/>
            </a:br>
            <a:r>
              <a:rPr lang="pt-BR" sz="1800" b="1" dirty="0" smtClean="0"/>
              <a:t>DATA</a:t>
            </a:r>
            <a:r>
              <a:rPr lang="pt-BR" sz="1800" b="1" dirty="0"/>
              <a:t>: </a:t>
            </a:r>
            <a:r>
              <a:rPr lang="pt-BR" sz="1800" dirty="0"/>
              <a:t>fevereiro de 2018</a:t>
            </a:r>
            <a:br>
              <a:rPr lang="pt-BR" sz="1800" dirty="0"/>
            </a:br>
            <a:r>
              <a:rPr lang="pt-BR" sz="1800" b="1" dirty="0"/>
              <a:t>PARCERIAS: </a:t>
            </a:r>
            <a:r>
              <a:rPr lang="pt-BR" sz="1800" dirty="0"/>
              <a:t>FORO REGIONAL DE ARAUCÁRIA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7477" y="2583789"/>
            <a:ext cx="7494460" cy="115455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8. CONVÊNIO: </a:t>
            </a:r>
            <a:r>
              <a:rPr lang="pt-BR" sz="1800" dirty="0"/>
              <a:t>Articulação com a Prefeitura e a Segurança Pública para implantação da Patrulha Maria da Penha no município de </a:t>
            </a:r>
            <a:r>
              <a:rPr lang="pt-BR" sz="1800" dirty="0" smtClean="0"/>
              <a:t>Colombo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/>
              <a:t>DATA</a:t>
            </a:r>
            <a:r>
              <a:rPr lang="pt-BR" sz="1800" b="1" dirty="0"/>
              <a:t>: JUNHO DE </a:t>
            </a:r>
            <a:r>
              <a:rPr lang="pt-BR" sz="1800" b="1" dirty="0" smtClean="0"/>
              <a:t>2018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/>
              <a:t>PARCERIAS</a:t>
            </a:r>
            <a:r>
              <a:rPr lang="pt-BR" sz="1800" b="1" dirty="0"/>
              <a:t>: FORO REGIONAL DE COLOMBO</a:t>
            </a:r>
            <a:endParaRPr lang="pt-BR" sz="1800" dirty="0"/>
          </a:p>
        </p:txBody>
      </p:sp>
      <p:sp>
        <p:nvSpPr>
          <p:cNvPr id="4" name="Retângulo Arredondado 3"/>
          <p:cNvSpPr/>
          <p:nvPr/>
        </p:nvSpPr>
        <p:spPr>
          <a:xfrm flipV="1">
            <a:off x="971600" y="582496"/>
            <a:ext cx="7632848" cy="975879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5" name="Retângulo Arredondado 4"/>
          <p:cNvSpPr/>
          <p:nvPr/>
        </p:nvSpPr>
        <p:spPr>
          <a:xfrm flipV="1">
            <a:off x="1037477" y="2532036"/>
            <a:ext cx="7610513" cy="1072752"/>
          </a:xfrm>
          <a:prstGeom prst="roundRect">
            <a:avLst>
              <a:gd name="adj" fmla="val 13975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Retângulo Arredondado 7"/>
          <p:cNvSpPr/>
          <p:nvPr/>
        </p:nvSpPr>
        <p:spPr>
          <a:xfrm>
            <a:off x="993934" y="4437112"/>
            <a:ext cx="7610514" cy="2300112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3568" y="540502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993934" y="4581128"/>
            <a:ext cx="761051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pt-BR" b="1" dirty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9. MAPEAMENTO:</a:t>
            </a:r>
            <a:r>
              <a:rPr lang="pt-BR" dirty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 Mapeamento do desenho organizacional dos Setores Psicossociais e perfil profissional das equipes multidisciplinares atuantes nas causas de Violência Doméstica e Familiar contra a Mulher do TJPR, para fins de estruturação mínima, aprimoramento e capacitação, bem como para implantação de rede estadual permanente de comunicação entre as equipes multidisciplinares</a:t>
            </a: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pt-BR" b="1" dirty="0" smtClean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pt-BR" b="1" dirty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JANEIRO A DEZEMBRO DE 2018</a:t>
            </a: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pt-BR" b="1" dirty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PARCERIAS: </a:t>
            </a:r>
            <a:r>
              <a:rPr lang="pt-BR" dirty="0"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JUIZADOS DE VIOLÊNCIA DOMÉSTICA E FAMILIAR DO ESTADO DO PARANÁ E UFPR</a:t>
            </a:r>
            <a:endParaRPr lang="pt-BR" dirty="0">
              <a:effectLst/>
              <a:latin typeface="Franklin Gothic Book" panose="020B05030201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125" y="6237312"/>
            <a:ext cx="593399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6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7477" y="158522"/>
            <a:ext cx="7566970" cy="6438830"/>
          </a:xfrm>
        </p:spPr>
        <p:txBody>
          <a:bodyPr>
            <a:noAutofit/>
          </a:bodyPr>
          <a:lstStyle/>
          <a:p>
            <a:pPr defTabSz="682625"/>
            <a:r>
              <a:rPr lang="pt-BR" sz="1800" b="1" dirty="0">
                <a:latin typeface="Franklin Gothic Book" panose="020B0503020102020204"/>
              </a:rPr>
              <a:t>10. PROTOCOLO PADRONIZADO DE ATENDIMENTO:</a:t>
            </a:r>
            <a:r>
              <a:rPr lang="pt-BR" sz="1800" dirty="0">
                <a:latin typeface="Franklin Gothic Book" panose="020B0503020102020204"/>
              </a:rPr>
              <a:t> </a:t>
            </a:r>
            <a:r>
              <a:rPr lang="pt-BR" sz="1800" dirty="0" smtClean="0">
                <a:latin typeface="Franklin Gothic Book" panose="020B0503020102020204"/>
              </a:rPr>
              <a:t>Criação </a:t>
            </a:r>
            <a:r>
              <a:rPr lang="pt-BR" sz="1800" dirty="0">
                <a:latin typeface="Franklin Gothic Book" panose="020B0503020102020204"/>
              </a:rPr>
              <a:t>de protocolo de procedimentos padronizados das equipes multidisciplinares atuantes nas causas de violência doméstica e familiar contra a mulher do </a:t>
            </a:r>
            <a:r>
              <a:rPr lang="pt-BR" sz="1800" dirty="0" smtClean="0">
                <a:latin typeface="Franklin Gothic Book" panose="020B0503020102020204"/>
              </a:rPr>
              <a:t>TJPR</a:t>
            </a:r>
            <a:r>
              <a:rPr lang="pt-BR" sz="1800" b="1" dirty="0">
                <a:latin typeface="Franklin Gothic Book" panose="020B0503020102020204"/>
              </a:rPr>
              <a:t> </a:t>
            </a:r>
            <a:r>
              <a:rPr lang="pt-BR" sz="1800" dirty="0">
                <a:latin typeface="Franklin Gothic Book" panose="020B0503020102020204"/>
              </a:rPr>
              <a:t/>
            </a:r>
            <a:br>
              <a:rPr lang="pt-BR" sz="1800" dirty="0">
                <a:latin typeface="Franklin Gothic Book" panose="020B0503020102020204"/>
              </a:rPr>
            </a:br>
            <a:r>
              <a:rPr lang="pt-BR" sz="1800" b="1" dirty="0">
                <a:latin typeface="Franklin Gothic Book" panose="020B0503020102020204"/>
              </a:rPr>
              <a:t>DATA: </a:t>
            </a:r>
            <a:r>
              <a:rPr lang="pt-BR" sz="1800" dirty="0">
                <a:latin typeface="Franklin Gothic Book" panose="020B0503020102020204"/>
              </a:rPr>
              <a:t>JANEIRO A DEZEMBRO DE 2018</a:t>
            </a:r>
            <a:br>
              <a:rPr lang="pt-BR" sz="1800" dirty="0">
                <a:latin typeface="Franklin Gothic Book" panose="020B0503020102020204"/>
              </a:rPr>
            </a:br>
            <a:r>
              <a:rPr lang="pt-BR" sz="1800" b="1" dirty="0">
                <a:latin typeface="Franklin Gothic Book" panose="020B0503020102020204"/>
              </a:rPr>
              <a:t>PARCERIAS: </a:t>
            </a:r>
            <a:r>
              <a:rPr lang="pt-BR" sz="1800" dirty="0" smtClean="0">
                <a:latin typeface="Franklin Gothic Book" panose="020B0503020102020204"/>
              </a:rPr>
              <a:t>JUIZADOS </a:t>
            </a:r>
            <a:r>
              <a:rPr lang="pt-BR" sz="1800" dirty="0">
                <a:latin typeface="Franklin Gothic Book" panose="020B0503020102020204"/>
              </a:rPr>
              <a:t>DE VIOLÊNCIA DOMÉSTICA E FAMILIAR DO ESTADO DO </a:t>
            </a:r>
            <a:r>
              <a:rPr lang="pt-BR" sz="1800" dirty="0" smtClean="0">
                <a:latin typeface="Franklin Gothic Book" panose="020B0503020102020204"/>
              </a:rPr>
              <a:t>PARANÁ E UFPR.</a:t>
            </a:r>
            <a:br>
              <a:rPr lang="pt-BR" sz="1800" dirty="0" smtClean="0">
                <a:latin typeface="Franklin Gothic Book" panose="020B0503020102020204"/>
              </a:rPr>
            </a:br>
            <a:r>
              <a:rPr lang="pt-BR" sz="1800" dirty="0">
                <a:latin typeface="Franklin Gothic Book" panose="020B0503020102020204"/>
              </a:rPr>
              <a:t/>
            </a:r>
            <a:br>
              <a:rPr lang="pt-BR" sz="1800" dirty="0">
                <a:latin typeface="Franklin Gothic Book" panose="020B0503020102020204"/>
              </a:rPr>
            </a:br>
            <a:r>
              <a:rPr lang="pt-BR" altLang="pt-BR" sz="1800" b="1" dirty="0" smtClean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pt-BR" altLang="pt-BR" sz="1800" b="1" dirty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. PROJETO:</a:t>
            </a:r>
            <a:r>
              <a:rPr lang="pt-BR" altLang="pt-BR" sz="1800" dirty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 Projeto para inserção de questões de violência doméstica no Boletim de Ocorrência para instrução dos requerimentos de Medidas </a:t>
            </a:r>
            <a:r>
              <a:rPr lang="pt-BR" altLang="pt-BR" sz="1800" dirty="0" smtClean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Protetivas</a:t>
            </a:r>
            <a:r>
              <a:rPr lang="pt-BR" altLang="pt-BR" sz="1800" dirty="0" smtClean="0">
                <a:solidFill>
                  <a:schemeClr val="tx1"/>
                </a:solidFill>
                <a:latin typeface="Franklin Gothic Book" panose="020B0503020102020204"/>
              </a:rPr>
              <a:t/>
            </a:r>
            <a:br>
              <a:rPr lang="pt-BR" altLang="pt-BR" sz="1800" dirty="0" smtClean="0">
                <a:solidFill>
                  <a:schemeClr val="tx1"/>
                </a:solidFill>
                <a:latin typeface="Franklin Gothic Book" panose="020B0503020102020204"/>
              </a:rPr>
            </a:br>
            <a:r>
              <a:rPr lang="pt-BR" altLang="pt-BR" sz="1800" b="1" dirty="0" smtClean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pt-BR" altLang="pt-BR" sz="1800" b="1" dirty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altLang="pt-BR" sz="1800" dirty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MAIO </a:t>
            </a:r>
            <a:r>
              <a:rPr lang="pt-BR" altLang="pt-BR" sz="1800" dirty="0" smtClean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2018</a:t>
            </a:r>
            <a:br>
              <a:rPr lang="pt-BR" altLang="pt-BR" sz="1800" dirty="0" smtClean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1800" b="1" dirty="0" smtClean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PARCERIAS</a:t>
            </a:r>
            <a:r>
              <a:rPr lang="pt-BR" altLang="pt-BR" sz="1800" b="1" dirty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altLang="pt-BR" sz="1800" dirty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CEVID, JVD E POLÍCIA </a:t>
            </a:r>
            <a:r>
              <a:rPr lang="pt-BR" altLang="pt-BR" sz="1800" dirty="0" smtClean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>MILITAR.</a:t>
            </a:r>
            <a:br>
              <a:rPr lang="pt-BR" altLang="pt-BR" sz="1800" dirty="0" smtClean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1800" dirty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altLang="pt-BR" sz="1800" dirty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Franklin Gothic Book" panose="020B0503020102020204"/>
              </a:rPr>
              <a:t>12</a:t>
            </a:r>
            <a:r>
              <a:rPr lang="pt-BR" sz="1800" b="1" dirty="0">
                <a:latin typeface="Franklin Gothic Book" panose="020B0503020102020204"/>
              </a:rPr>
              <a:t>. PROJETO: </a:t>
            </a:r>
            <a:r>
              <a:rPr lang="pt-BR" sz="1800" dirty="0">
                <a:latin typeface="Franklin Gothic Book" panose="020B0503020102020204"/>
              </a:rPr>
              <a:t>Projeto para inclusão das Medidas Protetivas de </a:t>
            </a:r>
            <a:r>
              <a:rPr lang="pt-BR" sz="1800" dirty="0" smtClean="0">
                <a:latin typeface="Franklin Gothic Book" panose="020B0503020102020204"/>
              </a:rPr>
              <a:t>Urgência </a:t>
            </a:r>
            <a:r>
              <a:rPr lang="pt-BR" sz="1800" dirty="0">
                <a:latin typeface="Franklin Gothic Book" panose="020B0503020102020204"/>
              </a:rPr>
              <a:t>no sistema de consulta aos cadastros dos órgãos da segurança </a:t>
            </a:r>
            <a:r>
              <a:rPr lang="pt-BR" sz="1800" dirty="0" smtClean="0">
                <a:latin typeface="Franklin Gothic Book" panose="020B0503020102020204"/>
              </a:rPr>
              <a:t>pública</a:t>
            </a:r>
            <a:r>
              <a:rPr lang="pt-BR" sz="1800" dirty="0">
                <a:latin typeface="Franklin Gothic Book" panose="020B0503020102020204"/>
              </a:rPr>
              <a:t>.</a:t>
            </a:r>
            <a:br>
              <a:rPr lang="pt-BR" sz="1800" dirty="0">
                <a:latin typeface="Franklin Gothic Book" panose="020B0503020102020204"/>
              </a:rPr>
            </a:br>
            <a:r>
              <a:rPr lang="pt-BR" sz="1800" b="1" dirty="0">
                <a:latin typeface="Franklin Gothic Book" panose="020B0503020102020204"/>
              </a:rPr>
              <a:t>DATA: </a:t>
            </a:r>
            <a:r>
              <a:rPr lang="pt-BR" sz="1800" dirty="0">
                <a:latin typeface="Franklin Gothic Book" panose="020B0503020102020204"/>
              </a:rPr>
              <a:t>JANEIRO A DEZEMBRO DE 2018</a:t>
            </a:r>
            <a:br>
              <a:rPr lang="pt-BR" sz="1800" dirty="0">
                <a:latin typeface="Franklin Gothic Book" panose="020B0503020102020204"/>
              </a:rPr>
            </a:br>
            <a:r>
              <a:rPr lang="pt-BR" sz="1800" b="1" dirty="0">
                <a:latin typeface="Franklin Gothic Book" panose="020B0503020102020204"/>
              </a:rPr>
              <a:t>PARCERIAS: </a:t>
            </a:r>
            <a:r>
              <a:rPr lang="pt-BR" sz="1800" dirty="0">
                <a:latin typeface="Franklin Gothic Book" panose="020B0503020102020204"/>
              </a:rPr>
              <a:t>CEVID E </a:t>
            </a:r>
            <a:r>
              <a:rPr lang="pt-BR" sz="1800" dirty="0" smtClean="0">
                <a:latin typeface="Franklin Gothic Book" panose="020B0503020102020204"/>
              </a:rPr>
              <a:t>SESP/PR no âmbito dos Juizados </a:t>
            </a:r>
            <a:r>
              <a:rPr lang="pt-BR" sz="1800" dirty="0">
                <a:latin typeface="Franklin Gothic Book" panose="020B0503020102020204"/>
              </a:rPr>
              <a:t>de Violência Doméstica e Varas Criminais com tal competência</a:t>
            </a:r>
            <a:r>
              <a:rPr lang="pt-BR" sz="1800" dirty="0" smtClean="0">
                <a:latin typeface="Franklin Gothic Book" panose="020B0503020102020204"/>
              </a:rPr>
              <a:t>.</a:t>
            </a:r>
            <a:r>
              <a:rPr lang="pt-BR" sz="2000" dirty="0" smtClean="0">
                <a:latin typeface="Franklin Gothic Book" panose="020B0503020102020204"/>
              </a:rPr>
              <a:t/>
            </a:r>
            <a:br>
              <a:rPr lang="pt-BR" sz="2000" dirty="0" smtClean="0">
                <a:latin typeface="Franklin Gothic Book" panose="020B0503020102020204"/>
              </a:rPr>
            </a:br>
            <a:r>
              <a:rPr lang="pt-BR" sz="1500" dirty="0" smtClean="0">
                <a:latin typeface="Franklin Gothic Book" panose="020B0503020102020204"/>
              </a:rPr>
              <a:t/>
            </a:r>
            <a:br>
              <a:rPr lang="pt-BR" sz="1500" dirty="0" smtClean="0">
                <a:latin typeface="Franklin Gothic Book" panose="020B0503020102020204"/>
              </a:rPr>
            </a:br>
            <a:r>
              <a:rPr lang="pt-BR" sz="600" dirty="0" smtClean="0">
                <a:latin typeface="Franklin Gothic Book" panose="020B0503020102020204"/>
              </a:rPr>
              <a:t/>
            </a:r>
            <a:br>
              <a:rPr lang="pt-BR" sz="600" dirty="0" smtClean="0">
                <a:latin typeface="Franklin Gothic Book" panose="020B0503020102020204"/>
              </a:rPr>
            </a:br>
            <a:r>
              <a:rPr lang="pt-BR" sz="1800" b="1" dirty="0" smtClean="0">
                <a:latin typeface="Franklin Gothic Book" panose="020B0503020102020204"/>
              </a:rPr>
              <a:t>13</a:t>
            </a:r>
            <a:r>
              <a:rPr lang="pt-BR" sz="1800" b="1" dirty="0">
                <a:latin typeface="Franklin Gothic Book" panose="020B0503020102020204"/>
              </a:rPr>
              <a:t>. COMUNICAÇÃO:</a:t>
            </a:r>
            <a:r>
              <a:rPr lang="pt-BR" sz="1800" dirty="0">
                <a:latin typeface="Franklin Gothic Book" panose="020B0503020102020204"/>
              </a:rPr>
              <a:t> Alimentação periódica da página web da CEVID com informações, notícias, artigos e vídeos institucionais relativos à violência doméstica e familiar contra a mulher e Alimentação periódica da página web da CEVID com informações, notícias, artigos e vídeos institucionais relativos à violência doméstica e familiar contra a </a:t>
            </a:r>
            <a:r>
              <a:rPr lang="pt-BR" sz="1800" dirty="0" smtClean="0">
                <a:latin typeface="Franklin Gothic Book" panose="020B0503020102020204"/>
              </a:rPr>
              <a:t>mulher</a:t>
            </a:r>
            <a:endParaRPr lang="pt-BR" sz="1800" dirty="0">
              <a:latin typeface="Franklin Gothic Book" panose="020B0503020102020204"/>
            </a:endParaRPr>
          </a:p>
        </p:txBody>
      </p:sp>
      <p:sp>
        <p:nvSpPr>
          <p:cNvPr id="4" name="Retângulo Arredondado 3"/>
          <p:cNvSpPr/>
          <p:nvPr/>
        </p:nvSpPr>
        <p:spPr>
          <a:xfrm flipV="1">
            <a:off x="1033361" y="3564718"/>
            <a:ext cx="7571087" cy="1662991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3568" y="540502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tângulo Arredondado 16"/>
          <p:cNvSpPr/>
          <p:nvPr/>
        </p:nvSpPr>
        <p:spPr>
          <a:xfrm flipV="1">
            <a:off x="1033360" y="2099616"/>
            <a:ext cx="7571087" cy="140634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8" name="Retângulo Arredondado 17"/>
          <p:cNvSpPr/>
          <p:nvPr/>
        </p:nvSpPr>
        <p:spPr>
          <a:xfrm flipV="1">
            <a:off x="1033361" y="158522"/>
            <a:ext cx="7632848" cy="1882334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9" name="Retângulo Arredondado 18"/>
          <p:cNvSpPr/>
          <p:nvPr/>
        </p:nvSpPr>
        <p:spPr>
          <a:xfrm>
            <a:off x="1034134" y="5286471"/>
            <a:ext cx="7570313" cy="1485015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284" y="6165304"/>
            <a:ext cx="66224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6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2DFE8B-39D3-4F7B-8F62-180F887A1D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0</TotalTime>
  <Words>2087</Words>
  <Application>Microsoft Office PowerPoint</Application>
  <PresentationFormat>Apresentação na tela (4:3)</PresentationFormat>
  <Paragraphs>167</Paragraphs>
  <Slides>33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Franklin Gothic Book</vt:lpstr>
      <vt:lpstr>Times New Roman</vt:lpstr>
      <vt:lpstr>Crop</vt:lpstr>
      <vt:lpstr>Acrobat Document</vt:lpstr>
      <vt:lpstr>CEVID - TJPR</vt:lpstr>
      <vt:lpstr>Violência Doméstica e Familiar Contra a Mulher</vt:lpstr>
      <vt:lpstr>                Feminicídio  "Nós percebemos a importância da nossa voz quando somos silenciados."                                         (Malala Yousafzai)  </vt:lpstr>
      <vt:lpstr> Lei 13.104/2015</vt:lpstr>
      <vt:lpstr>   CEVID-TJPR MELHORES PRÁTICAS 2018  Ações implementadas pela Coordenadoria Estadual da Mulher em Situação de Violência Doméstica e Familiar até Julho de 2018 </vt:lpstr>
      <vt:lpstr>ATIVIDADES CEVID 2018</vt:lpstr>
      <vt:lpstr>3. CAPACITAÇÃO: Curso de Capacitação para equipes multidisciplinares – Reflexões sobre o trabalho psicossocial no âmbito da Violência Doméstica DATA: março de 2018 PRCERIAS: JUIZADOS DE VIOLÊNCIA DOMÉSTICA E FAMILIAR DO ESTADO DO PARANÁ</vt:lpstr>
      <vt:lpstr>7. CONVÊNIO: Implantação da Patrulha Maria da Penha em Araucária DATA: fevereiro de 2018 PARCERIAS: FORO REGIONAL DE ARAUCÁRIA</vt:lpstr>
      <vt:lpstr>10. PROTOCOLO PADRONIZADO DE ATENDIMENTO: Criação de protocolo de procedimentos padronizados das equipes multidisciplinares atuantes nas causas de violência doméstica e familiar contra a mulher do TJPR  DATA: JANEIRO A DEZEMBRO DE 2018 PARCERIAS: JUIZADOS DE VIOLÊNCIA DOMÉSTICA E FAMILIAR DO ESTADO DO PARANÁ E UFPR.  11. PROJETO: Projeto para inserção de questões de violência doméstica no Boletim de Ocorrência para instrução dos requerimentos de Medidas Protetivas DATA: MAIO 2018 PARCERIAS: CEVID, JVD E POLÍCIA MILITAR.  12. PROJETO: Projeto para inclusão das Medidas Protetivas de Urgência no sistema de consulta aos cadastros dos órgãos da segurança pública. DATA: JANEIRO A DEZEMBRO DE 2018 PARCERIAS: CEVID E SESP/PR no âmbito dos Juizados de Violência Doméstica e Varas Criminais com tal competência.   13. COMUNICAÇÃO: Alimentação periódica da página web da CEVID com informações, notícias, artigos e vídeos institucionais relativos à violência doméstica e familiar contra a mulher e Alimentação periódica da página web da CEVID com informações, notícias, artigos e vídeos institucionais relativos à violência doméstica e familiar contra a mulher</vt:lpstr>
      <vt:lpstr>14. COMUNICAÇÃO: Contato periódico com os magistrados do Estado atuantes nos casos da Lei Maria da Penha para tratar de políticas públicas, projetos em andamento e eventuais dificuldades enfrentadas pelas Comarcas.     15. COMUNICAÇÃO: Projeto para a realização de intimações por meio do aplicativo de mensagens instantâneas Whatsapp em casos de violência doméstica;     16. PROJETO DE TRADUÇÃO DA LEI MARIA DA PENHA PARA LINGUA INDÍGENAS - LARANJEIRAS DO SUL: Contribuir para que as mulheres indígenas conheçam seus direitos; traduzir a Lei Maria da Penha na Língua Indígena. </vt:lpstr>
      <vt:lpstr>XII Jornada da Lei Maria da Penha    BOAS PRÁTICAS PARA MONITORAMENTO DOS CASOS DE FEMINICÍDIO  PARAMETRIZAÇÃO</vt:lpstr>
      <vt:lpstr>OBJETIVO</vt:lpstr>
      <vt:lpstr>Procedimento para Controle Do Andamento Processual </vt:lpstr>
      <vt:lpstr>Apresentação do PowerPoint</vt:lpstr>
      <vt:lpstr>Apresentação do PowerPoint</vt:lpstr>
      <vt:lpstr>Dados colhidos</vt:lpstr>
      <vt:lpstr>324 AÇÕES PENAIS DE FEMINICÍDIO </vt:lpstr>
      <vt:lpstr>METODOLOGIA</vt:lpstr>
      <vt:lpstr>CONCLUSÃO</vt:lpstr>
      <vt:lpstr>I Seminário Interinstitucional pela Efetividade na Aplicação da Lei Maria da Penha - 02 de agosto de 2018</vt:lpstr>
      <vt:lpstr>VÍDEO SEMINÁRIO (vídeo completo estará disponível no site www.tjpr.jus.br/cevid)</vt:lpstr>
      <vt:lpstr>Apresentação do PowerPoint</vt:lpstr>
      <vt:lpstr>Apresentação do PowerPoint</vt:lpstr>
      <vt:lpstr>Apresentação do PowerPoint</vt:lpstr>
      <vt:lpstr>Carta de Curitiba</vt:lpstr>
      <vt:lpstr>Apresentação do PowerPoint</vt:lpstr>
      <vt:lpstr>PROJETO DE TRADUÇÃO DA LEI MARIA DA PENHA PARA LINGUA INDÍGENAS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2017-09-26T16:37:21Z</dcterms:created>
  <dcterms:modified xsi:type="dcterms:W3CDTF">2018-08-24T22:26:05Z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