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60"/>
  </p:notesMasterIdLst>
  <p:handoutMasterIdLst>
    <p:handoutMasterId r:id="rId61"/>
  </p:handoutMasterIdLst>
  <p:sldIdLst>
    <p:sldId id="310" r:id="rId2"/>
    <p:sldId id="460" r:id="rId3"/>
    <p:sldId id="401" r:id="rId4"/>
    <p:sldId id="439" r:id="rId5"/>
    <p:sldId id="404" r:id="rId6"/>
    <p:sldId id="405" r:id="rId7"/>
    <p:sldId id="406" r:id="rId8"/>
    <p:sldId id="440" r:id="rId9"/>
    <p:sldId id="402" r:id="rId10"/>
    <p:sldId id="441" r:id="rId11"/>
    <p:sldId id="458" r:id="rId12"/>
    <p:sldId id="459" r:id="rId13"/>
    <p:sldId id="395" r:id="rId14"/>
    <p:sldId id="443" r:id="rId15"/>
    <p:sldId id="455" r:id="rId16"/>
    <p:sldId id="456" r:id="rId17"/>
    <p:sldId id="457" r:id="rId18"/>
    <p:sldId id="446" r:id="rId19"/>
    <p:sldId id="447" r:id="rId20"/>
    <p:sldId id="448" r:id="rId21"/>
    <p:sldId id="449" r:id="rId22"/>
    <p:sldId id="450" r:id="rId23"/>
    <p:sldId id="451" r:id="rId24"/>
    <p:sldId id="411" r:id="rId25"/>
    <p:sldId id="412" r:id="rId26"/>
    <p:sldId id="413" r:id="rId27"/>
    <p:sldId id="414" r:id="rId28"/>
    <p:sldId id="415" r:id="rId29"/>
    <p:sldId id="416" r:id="rId30"/>
    <p:sldId id="417" r:id="rId31"/>
    <p:sldId id="418" r:id="rId32"/>
    <p:sldId id="419" r:id="rId33"/>
    <p:sldId id="420" r:id="rId34"/>
    <p:sldId id="421" r:id="rId35"/>
    <p:sldId id="422" r:id="rId36"/>
    <p:sldId id="423" r:id="rId37"/>
    <p:sldId id="424" r:id="rId38"/>
    <p:sldId id="425" r:id="rId39"/>
    <p:sldId id="452" r:id="rId40"/>
    <p:sldId id="426" r:id="rId41"/>
    <p:sldId id="427" r:id="rId42"/>
    <p:sldId id="428" r:id="rId43"/>
    <p:sldId id="429" r:id="rId44"/>
    <p:sldId id="430" r:id="rId45"/>
    <p:sldId id="431" r:id="rId46"/>
    <p:sldId id="399" r:id="rId47"/>
    <p:sldId id="453" r:id="rId48"/>
    <p:sldId id="454" r:id="rId49"/>
    <p:sldId id="432" r:id="rId50"/>
    <p:sldId id="433" r:id="rId51"/>
    <p:sldId id="434" r:id="rId52"/>
    <p:sldId id="435" r:id="rId53"/>
    <p:sldId id="436" r:id="rId54"/>
    <p:sldId id="437" r:id="rId55"/>
    <p:sldId id="438" r:id="rId56"/>
    <p:sldId id="462" r:id="rId57"/>
    <p:sldId id="461" r:id="rId58"/>
    <p:sldId id="315" r:id="rId5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AB1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6395" autoAdjust="0"/>
  </p:normalViewPr>
  <p:slideViewPr>
    <p:cSldViewPr snapToGrid="0">
      <p:cViewPr varScale="1">
        <p:scale>
          <a:sx n="65" d="100"/>
          <a:sy n="65" d="100"/>
        </p:scale>
        <p:origin x="96" y="3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5F4692A-17C5-46D5-A5BB-24FF2190771E}" type="datetimeFigureOut">
              <a:rPr lang="pt-BR" smtClean="0"/>
              <a:t>02/09/2019</a:t>
            </a:fld>
            <a:endParaRPr lang="pt-BR"/>
          </a:p>
        </p:txBody>
      </p:sp>
      <p:sp>
        <p:nvSpPr>
          <p:cNvPr id="4" name="Espaço Reservado para Rodapé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435804D-00CB-4F52-839E-46A389BDDC32}" type="slidenum">
              <a:rPr lang="pt-BR" smtClean="0"/>
              <a:t>‹nº›</a:t>
            </a:fld>
            <a:endParaRPr lang="pt-BR"/>
          </a:p>
        </p:txBody>
      </p:sp>
    </p:spTree>
    <p:extLst>
      <p:ext uri="{BB962C8B-B14F-4D97-AF65-F5344CB8AC3E}">
        <p14:creationId xmlns:p14="http://schemas.microsoft.com/office/powerpoint/2010/main" val="2937341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F81807F-2A8F-4DBB-901E-C91B95887225}" type="datetimeFigureOut">
              <a:rPr lang="pt-BR" smtClean="0"/>
              <a:t>02/09/2019</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8C8F471-FE28-46E9-8D51-071CBD25C03C}" type="slidenum">
              <a:rPr lang="pt-BR" smtClean="0"/>
              <a:t>‹nº›</a:t>
            </a:fld>
            <a:endParaRPr lang="pt-BR"/>
          </a:p>
        </p:txBody>
      </p:sp>
    </p:spTree>
    <p:extLst>
      <p:ext uri="{BB962C8B-B14F-4D97-AF65-F5344CB8AC3E}">
        <p14:creationId xmlns:p14="http://schemas.microsoft.com/office/powerpoint/2010/main" val="314766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708DE538-7741-4548-A317-8E0BCC17B82A}" type="datetime1">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B1D03665-782D-42CE-B730-8775A510BB55}" type="datetime1">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DDC43B7-A272-47AA-B87B-0F45BCB93001}" type="datetime1">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C72DBADF-A1A7-47ED-989A-ADADBA417A71}" type="datetime1">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77B380A7-576B-4FD2-903D-9F0543841D79}" type="datetime1">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E55731C-15BE-495C-9443-ACB895D29871}" type="datetime1">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FE034BB-83BB-4850-A381-5F4690099FF6}" type="datetime1">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BE3C38B-625D-4E28-936B-5A4FF8049B19}" type="datetime1">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3292C88-4D14-40C2-BF7A-FE5043C2B51B}" type="datetime1">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31740" y="6481470"/>
            <a:ext cx="683339"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D4680AF4-34DB-4D08-A540-FFCF3153AFC4}" type="datetime1">
              <a:rPr lang="en-US" smtClean="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919918D-18BC-42BC-8549-6DEB932ECE27}" type="datetime1">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8AF9530-5983-4172-88E5-B2A8DD338B71}" type="datetime1">
              <a:rPr lang="en-US" smtClean="0"/>
              <a:t>9/2/2019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F4C498A6-5A68-4CAB-9338-65FA904F6D63}" type="datetime1">
              <a:rPr lang="en-US" smtClean="0"/>
              <a:t>9/2/2019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2486F-2369-49C9-84FF-4FAABE9F484F}" type="datetime1">
              <a:rPr lang="en-US" smtClean="0"/>
              <a:t>9/2/2019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C4927F96-7DC7-4C0E-BA93-B0A1B6513C1D}" type="datetime1">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A94572EC-4C59-49D3-A2A2-48D7AF6CAACA}" type="datetime1">
              <a:rPr lang="en-US" smtClean="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EBF564-AF44-4D9B-BF23-CB59BFED0A8A}" type="datetime1">
              <a:rPr lang="en-US" smtClean="0"/>
              <a:t>9/2/2019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127448" y="260648"/>
            <a:ext cx="7427168" cy="1143000"/>
          </a:xfrm>
        </p:spPr>
        <p:txBody>
          <a:bodyPr>
            <a:normAutofit/>
          </a:bodyPr>
          <a:lstStyle/>
          <a:p>
            <a:pPr algn="r"/>
            <a:r>
              <a:rPr lang="pt-BR" sz="4800" dirty="0">
                <a:solidFill>
                  <a:schemeClr val="tx1">
                    <a:lumMod val="75000"/>
                    <a:lumOff val="25000"/>
                  </a:schemeClr>
                </a:solidFill>
                <a:cs typeface="Arial" pitchFamily="34" charset="0"/>
              </a:rPr>
              <a:t>CEVID - TJPR</a:t>
            </a:r>
            <a:endParaRPr lang="pt-BR" sz="4800" dirty="0">
              <a:solidFill>
                <a:schemeClr val="tx1">
                  <a:lumMod val="75000"/>
                  <a:lumOff val="25000"/>
                </a:schemeClr>
              </a:solidFill>
            </a:endParaRPr>
          </a:p>
        </p:txBody>
      </p:sp>
      <p:sp>
        <p:nvSpPr>
          <p:cNvPr id="2" name="Espaço Reservado para Conteúdo 1"/>
          <p:cNvSpPr>
            <a:spLocks noGrp="1"/>
          </p:cNvSpPr>
          <p:nvPr>
            <p:ph idx="1"/>
          </p:nvPr>
        </p:nvSpPr>
        <p:spPr>
          <a:xfrm>
            <a:off x="1847528" y="1484785"/>
            <a:ext cx="6552728" cy="4525963"/>
          </a:xfrm>
        </p:spPr>
        <p:txBody>
          <a:bodyPr>
            <a:normAutofit/>
          </a:bodyPr>
          <a:lstStyle/>
          <a:p>
            <a:pPr marL="109728" indent="0" algn="r">
              <a:buNone/>
            </a:pPr>
            <a:endParaRPr lang="pt-BR" sz="42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a:p>
            <a:pPr marL="109728" indent="0" algn="r">
              <a:buNone/>
            </a:pPr>
            <a:r>
              <a:rPr lang="pt-BR" sz="4200" dirty="0">
                <a:ln w="0"/>
                <a:solidFill>
                  <a:schemeClr val="accent2">
                    <a:lumMod val="75000"/>
                  </a:schemeClr>
                </a:solidFill>
                <a:effectLst>
                  <a:reflection blurRad="12700" stA="50000" endPos="50000" dist="5000" dir="5400000" sy="-100000" rotWithShape="0"/>
                </a:effectLst>
                <a:latin typeface="Arial Black" pitchFamily="34" charset="0"/>
              </a:rPr>
              <a:t>Coordenadoria Estadual da Mulher em Situação de Violência Doméstica e Familiar</a:t>
            </a:r>
            <a:endParaRPr lang="pt-BR" sz="4200" dirty="0">
              <a:solidFill>
                <a:schemeClr val="accent2">
                  <a:lumMod val="75000"/>
                </a:schemeClr>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43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3487" y="1591358"/>
            <a:ext cx="8339075" cy="4513610"/>
          </a:xfrm>
        </p:spPr>
        <p:txBody>
          <a:bodyPr>
            <a:noAutofit/>
          </a:bodyPr>
          <a:lstStyle/>
          <a:p>
            <a:r>
              <a:rPr lang="pt-BR" sz="2000" dirty="0" smtClean="0">
                <a:solidFill>
                  <a:schemeClr val="tx1"/>
                </a:solidFill>
                <a:cs typeface="Arial" panose="020B0604020202020204" pitchFamily="34" charset="0"/>
              </a:rPr>
              <a:t>Resolução nº 49/2019</a:t>
            </a:r>
          </a:p>
          <a:p>
            <a:pPr marL="370332" algn="just">
              <a:buFont typeface="Arial" panose="020B0604020202020204" pitchFamily="34" charset="0"/>
              <a:buChar char="•"/>
              <a:defRPr/>
            </a:pPr>
            <a:r>
              <a:rPr lang="pt-BR" dirty="0" smtClean="0">
                <a:cs typeface="Arial" panose="020B0604020202020204" pitchFamily="34" charset="0"/>
              </a:rPr>
              <a:t>Institui o “Plenário Virtual”, que possibilita a realização de sessões virtuais de julgamento.</a:t>
            </a:r>
          </a:p>
          <a:p>
            <a:r>
              <a:rPr lang="pt-BR" sz="2000" dirty="0">
                <a:solidFill>
                  <a:schemeClr val="tx1"/>
                </a:solidFill>
                <a:cs typeface="Arial" panose="020B0604020202020204" pitchFamily="34" charset="0"/>
              </a:rPr>
              <a:t>Resolução nº </a:t>
            </a:r>
            <a:r>
              <a:rPr lang="pt-BR" sz="2000" dirty="0" smtClean="0">
                <a:solidFill>
                  <a:schemeClr val="tx1"/>
                </a:solidFill>
                <a:cs typeface="Arial" panose="020B0604020202020204" pitchFamily="34" charset="0"/>
              </a:rPr>
              <a:t>50/2019</a:t>
            </a:r>
            <a:endParaRPr lang="pt-BR" sz="2000" dirty="0">
              <a:solidFill>
                <a:schemeClr val="tx1"/>
              </a:solidFill>
              <a:cs typeface="Arial" panose="020B0604020202020204" pitchFamily="34" charset="0"/>
            </a:endParaRPr>
          </a:p>
          <a:p>
            <a:pPr marL="370332" algn="just">
              <a:buFont typeface="Arial" panose="020B0604020202020204" pitchFamily="34" charset="0"/>
              <a:buChar char="•"/>
              <a:defRPr/>
            </a:pPr>
            <a:r>
              <a:rPr lang="pt-BR" dirty="0" smtClean="0">
                <a:cs typeface="Arial" panose="020B0604020202020204" pitchFamily="34" charset="0"/>
              </a:rPr>
              <a:t>Regulamenta a sustentação oral e a divulgação em tempo real da ordem de julgamento dos processos com pedidos eletrônicos para sustentação, atendendo a pedido da OAB/PR.</a:t>
            </a:r>
          </a:p>
          <a:p>
            <a:r>
              <a:rPr lang="pt-BR" sz="2000" dirty="0">
                <a:solidFill>
                  <a:schemeClr val="tx1"/>
                </a:solidFill>
                <a:cs typeface="Arial" panose="020B0604020202020204" pitchFamily="34" charset="0"/>
              </a:rPr>
              <a:t>Resolução nº </a:t>
            </a:r>
            <a:r>
              <a:rPr lang="pt-BR" sz="2000" dirty="0" smtClean="0">
                <a:solidFill>
                  <a:schemeClr val="tx1"/>
                </a:solidFill>
                <a:cs typeface="Arial" panose="020B0604020202020204" pitchFamily="34" charset="0"/>
              </a:rPr>
              <a:t>51/2019</a:t>
            </a:r>
            <a:endParaRPr lang="pt-BR" sz="2000" dirty="0">
              <a:solidFill>
                <a:schemeClr val="tx1"/>
              </a:solidFill>
              <a:cs typeface="Arial" panose="020B0604020202020204" pitchFamily="34" charset="0"/>
            </a:endParaRPr>
          </a:p>
          <a:p>
            <a:pPr marL="370332" algn="just">
              <a:buFont typeface="Arial" panose="020B0604020202020204" pitchFamily="34" charset="0"/>
              <a:buChar char="•"/>
              <a:defRPr/>
            </a:pPr>
            <a:r>
              <a:rPr lang="pt-BR" dirty="0">
                <a:cs typeface="Arial" panose="020B0604020202020204" pitchFamily="34" charset="0"/>
              </a:rPr>
              <a:t>Regulamenta </a:t>
            </a:r>
            <a:r>
              <a:rPr lang="pt-BR" dirty="0" smtClean="0">
                <a:cs typeface="Arial" panose="020B0604020202020204" pitchFamily="34" charset="0"/>
              </a:rPr>
              <a:t>a atuação dos Juízes de Direito Substituto em Segundo Grau, em prestígio a eficiência e a razoável duração do processo (sistema de vinculação e de compensação nos períodos de convocação; dinamiza as regras de designação e os regimes de convocação e de colaboração).</a:t>
            </a:r>
            <a:endParaRPr lang="pt-BR" dirty="0">
              <a:cs typeface="Arial" panose="020B0604020202020204" pitchFamily="34" charset="0"/>
            </a:endParaRPr>
          </a:p>
          <a:p>
            <a:pPr marL="27432" indent="0" algn="just">
              <a:buNone/>
              <a:defRPr/>
            </a:pPr>
            <a:endParaRPr lang="pt-BR" sz="2000" dirty="0" smtClean="0">
              <a:cs typeface="Arial" panose="020B0604020202020204" pitchFamily="34"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733487" y="346134"/>
            <a:ext cx="8567676" cy="95411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t>Outras importantes deliberações firmadas na sessão do Tribunal Pleno realizada em 26/08/2019</a:t>
            </a:r>
            <a:endParaRPr lang="pt-BR" sz="2400" b="1" dirty="0"/>
          </a:p>
        </p:txBody>
      </p:sp>
      <p:sp>
        <p:nvSpPr>
          <p:cNvPr id="4" name="Espaço Reservado para Número de Slide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040977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54424" y="1235374"/>
            <a:ext cx="9610164" cy="5362649"/>
          </a:xfrm>
        </p:spPr>
        <p:txBody>
          <a:bodyPr>
            <a:noAutofit/>
          </a:bodyPr>
          <a:lstStyle/>
          <a:p>
            <a:pPr algn="just"/>
            <a:r>
              <a:rPr lang="pt-BR" sz="2000" b="1" dirty="0" smtClean="0">
                <a:solidFill>
                  <a:schemeClr val="tx1"/>
                </a:solidFill>
                <a:cs typeface="Arial" panose="020B0604020202020204" pitchFamily="34" charset="0"/>
              </a:rPr>
              <a:t>PREVENÇÃO X JUDICIALIZAÇÃO:</a:t>
            </a:r>
          </a:p>
          <a:p>
            <a:pPr marL="370332" algn="just">
              <a:buFont typeface="Arial" panose="020B0604020202020204" pitchFamily="34" charset="0"/>
              <a:buChar char="•"/>
              <a:defRPr/>
            </a:pPr>
            <a:r>
              <a:rPr lang="pt-BR" sz="2000" dirty="0" smtClean="0">
                <a:cs typeface="Arial" panose="020B0604020202020204" pitchFamily="34" charset="0"/>
              </a:rPr>
              <a:t>Violência Doméstica: Mulher... Família... Rede... Políticas Públicas...</a:t>
            </a:r>
            <a:endParaRPr lang="pt-BR" sz="2000" b="1" dirty="0" smtClean="0">
              <a:cs typeface="Arial" panose="020B0604020202020204" pitchFamily="34" charset="0"/>
            </a:endParaRPr>
          </a:p>
          <a:p>
            <a:pPr marL="0" indent="0" algn="just">
              <a:buNone/>
            </a:pPr>
            <a:endParaRPr lang="pt-BR" sz="2000" dirty="0" smtClean="0">
              <a:solidFill>
                <a:schemeClr val="tx1">
                  <a:lumMod val="85000"/>
                  <a:lumOff val="15000"/>
                </a:schemeClr>
              </a:solidFill>
              <a:cs typeface="Arial" panose="020B0604020202020204" pitchFamily="34" charset="0"/>
            </a:endParaRPr>
          </a:p>
          <a:p>
            <a:pPr algn="just"/>
            <a:r>
              <a:rPr lang="pt-BR" sz="2000" b="1" dirty="0" smtClean="0">
                <a:solidFill>
                  <a:schemeClr val="tx1"/>
                </a:solidFill>
                <a:cs typeface="Arial" panose="020B0604020202020204" pitchFamily="34" charset="0"/>
              </a:rPr>
              <a:t>CONCRETIZAÇÃO LEGAL: </a:t>
            </a:r>
          </a:p>
          <a:p>
            <a:pPr marL="370332" algn="just">
              <a:buFont typeface="Arial" panose="020B0604020202020204" pitchFamily="34" charset="0"/>
              <a:buChar char="•"/>
              <a:defRPr/>
            </a:pPr>
            <a:r>
              <a:rPr lang="pt-BR" sz="2000" dirty="0" smtClean="0">
                <a:cs typeface="Arial" panose="020B0604020202020204" pitchFamily="34" charset="0"/>
              </a:rPr>
              <a:t>OEA -&gt; Brasil -&gt; STF -&gt; CNJ -&gt; Campanha Paz em Casa / Jornadas LMP -&gt; TJPR </a:t>
            </a:r>
          </a:p>
          <a:p>
            <a:pPr marL="27432" indent="0" algn="just">
              <a:buNone/>
              <a:defRPr/>
            </a:pPr>
            <a:r>
              <a:rPr lang="pt-BR" sz="2000" dirty="0" smtClean="0">
                <a:cs typeface="Arial" panose="020B0604020202020204" pitchFamily="34" charset="0"/>
              </a:rPr>
              <a:t>-&gt; CEVID/PR / Meta 8.</a:t>
            </a:r>
          </a:p>
          <a:p>
            <a:pPr marL="0" indent="0" algn="just">
              <a:buNone/>
            </a:pPr>
            <a:r>
              <a:rPr lang="pt-BR" sz="2000" dirty="0" smtClean="0">
                <a:solidFill>
                  <a:srgbClr val="00B050"/>
                </a:solidFill>
                <a:cs typeface="Arial" panose="020B0604020202020204" pitchFamily="34" charset="0"/>
              </a:rPr>
              <a:t>    </a:t>
            </a:r>
          </a:p>
          <a:p>
            <a:pPr algn="just"/>
            <a:r>
              <a:rPr lang="pt-BR" sz="2000" b="1" dirty="0" smtClean="0">
                <a:solidFill>
                  <a:schemeClr val="tx1"/>
                </a:solidFill>
                <a:cs typeface="Arial" panose="020B0604020202020204" pitchFamily="34" charset="0"/>
              </a:rPr>
              <a:t>ATRIBUIÇÕES: </a:t>
            </a:r>
            <a:endParaRPr lang="pt-BR" sz="2000" b="1" dirty="0">
              <a:solidFill>
                <a:schemeClr val="tx1"/>
              </a:solidFill>
              <a:cs typeface="Arial" panose="020B0604020202020204" pitchFamily="34" charset="0"/>
            </a:endParaRPr>
          </a:p>
          <a:p>
            <a:pPr marL="370332" algn="just">
              <a:buFont typeface="Arial" panose="020B0604020202020204" pitchFamily="34" charset="0"/>
              <a:buChar char="•"/>
              <a:defRPr/>
            </a:pPr>
            <a:r>
              <a:rPr lang="pt-BR" sz="2000" dirty="0" smtClean="0">
                <a:solidFill>
                  <a:schemeClr val="tx1">
                    <a:lumMod val="85000"/>
                    <a:lumOff val="15000"/>
                  </a:schemeClr>
                </a:solidFill>
                <a:cs typeface="Arial" panose="020B0604020202020204" pitchFamily="34" charset="0"/>
              </a:rPr>
              <a:t>Sugestões; projetos; formação e capacitação para articulação interna e externa da estrutura judicial dos integrantes da rede, como juízes, servidores e equipe multidisciplinar compartilha e permanente de juizados da violência doméstica; provocação e fomento da rede de apoio social de políticas públicas para o enfrentamento e erradicação da violência familiar e contra a mulher.  </a:t>
            </a:r>
          </a:p>
          <a:p>
            <a:pPr marL="0" indent="0" algn="just">
              <a:buNone/>
            </a:pPr>
            <a:endParaRPr lang="pt-BR" sz="2000" dirty="0" smtClean="0">
              <a:solidFill>
                <a:schemeClr val="tx1">
                  <a:lumMod val="85000"/>
                  <a:lumOff val="15000"/>
                </a:schemeClr>
              </a:solidFill>
              <a:cs typeface="Arial" panose="020B0604020202020204" pitchFamily="34" charset="0"/>
            </a:endParaRPr>
          </a:p>
          <a:p>
            <a:pPr marL="0" indent="0" algn="just">
              <a:buNone/>
            </a:pPr>
            <a:r>
              <a:rPr lang="pt-BR" sz="2000" dirty="0">
                <a:solidFill>
                  <a:schemeClr val="tx1">
                    <a:lumMod val="85000"/>
                    <a:lumOff val="15000"/>
                  </a:schemeClr>
                </a:solidFill>
                <a:cs typeface="Arial" panose="020B0604020202020204" pitchFamily="34" charset="0"/>
              </a:rPr>
              <a:t> </a:t>
            </a:r>
            <a:r>
              <a:rPr lang="pt-BR" sz="2000" dirty="0" smtClean="0">
                <a:solidFill>
                  <a:schemeClr val="tx1">
                    <a:lumMod val="85000"/>
                    <a:lumOff val="15000"/>
                  </a:schemeClr>
                </a:solidFill>
                <a:cs typeface="Arial" panose="020B0604020202020204" pitchFamily="34" charset="0"/>
              </a:rPr>
              <a:t>             </a:t>
            </a:r>
            <a:endParaRPr lang="pt-BR" sz="2000" dirty="0">
              <a:cs typeface="Arial" panose="020B0604020202020204" pitchFamily="34" charset="0"/>
            </a:endParaRPr>
          </a:p>
          <a:p>
            <a:pPr marL="27432" indent="0" algn="just">
              <a:buNone/>
              <a:defRPr/>
            </a:pPr>
            <a:endParaRPr lang="pt-BR" sz="2000" dirty="0" smtClean="0">
              <a:cs typeface="Arial" panose="020B0604020202020204" pitchFamily="34" charset="0"/>
            </a:endParaRPr>
          </a:p>
          <a:p>
            <a:pPr marL="370332" algn="just">
              <a:buFont typeface="Arial" panose="020B0604020202020204" pitchFamily="34" charset="0"/>
              <a:buChar char="•"/>
              <a:defRPr/>
            </a:pPr>
            <a:endParaRPr lang="pt-BR" sz="2000" dirty="0">
              <a:solidFill>
                <a:schemeClr val="tx1"/>
              </a:solidFill>
              <a:latin typeface="Arial" panose="020B0604020202020204" pitchFamily="34" charset="0"/>
              <a:cs typeface="Arial" panose="020B0604020202020204" pitchFamily="34" charset="0"/>
            </a:endParaRPr>
          </a:p>
          <a:p>
            <a:pPr algn="just">
              <a:buFont typeface="Arial" panose="020B0604020202020204" pitchFamily="34" charset="0"/>
              <a:buChar char="•"/>
            </a:pPr>
            <a:endParaRPr lang="pt-BR" sz="2000" dirty="0">
              <a:solidFill>
                <a:schemeClr val="tx1"/>
              </a:solidFill>
              <a:latin typeface="Arial" panose="020B0604020202020204" pitchFamily="34" charset="0"/>
              <a:cs typeface="Arial" panose="020B0604020202020204" pitchFamily="34"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733425" y="346075"/>
            <a:ext cx="8427200" cy="8366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CEVID/TJPR</a:t>
            </a:r>
            <a:endParaRPr lang="pt-BR" b="1" dirty="0"/>
          </a:p>
        </p:txBody>
      </p:sp>
      <p:sp>
        <p:nvSpPr>
          <p:cNvPr id="4" name="Espaço Reservado para Número de Slide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77802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p:nvPicPr>
        <p:blipFill>
          <a:blip r:embed="rId3"/>
          <a:stretch>
            <a:fillRect/>
          </a:stretch>
        </p:blipFill>
        <p:spPr>
          <a:xfrm>
            <a:off x="698740" y="73023"/>
            <a:ext cx="6483739" cy="6718200"/>
          </a:xfrm>
          <a:prstGeom prst="rect">
            <a:avLst/>
          </a:prstGeom>
        </p:spPr>
      </p:pic>
      <p:sp>
        <p:nvSpPr>
          <p:cNvPr id="3" name="Espaço Reservado para Número de Slide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820076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15389" y="1030778"/>
            <a:ext cx="9160625" cy="5029201"/>
          </a:xfrm>
        </p:spPr>
        <p:txBody>
          <a:bodyPr>
            <a:noAutofit/>
          </a:bodyPr>
          <a:lstStyle/>
          <a:p>
            <a:pPr algn="just"/>
            <a:r>
              <a:rPr lang="pt-BR" sz="1600" dirty="0" smtClean="0">
                <a:solidFill>
                  <a:schemeClr val="tx1"/>
                </a:solidFill>
                <a:cs typeface="Arial" panose="020B0604020202020204" pitchFamily="34" charset="0"/>
              </a:rPr>
              <a:t>Assinatura de termos de cooperação para a implementação da </a:t>
            </a:r>
            <a:r>
              <a:rPr lang="pt-BR" sz="1600" dirty="0" smtClean="0">
                <a:solidFill>
                  <a:srgbClr val="FF0000"/>
                </a:solidFill>
                <a:cs typeface="Arial" panose="020B0604020202020204" pitchFamily="34" charset="0"/>
              </a:rPr>
              <a:t>Patrulha Maria da Penha </a:t>
            </a:r>
            <a:r>
              <a:rPr lang="pt-BR" sz="1600" dirty="0" smtClean="0">
                <a:solidFill>
                  <a:schemeClr val="tx1"/>
                </a:solidFill>
                <a:cs typeface="Arial" panose="020B0604020202020204" pitchFamily="34" charset="0"/>
              </a:rPr>
              <a:t>em diversos municípios do Estado.</a:t>
            </a:r>
          </a:p>
          <a:p>
            <a:pPr algn="just"/>
            <a:r>
              <a:rPr lang="pt-BR" sz="1600" dirty="0" smtClean="0">
                <a:solidFill>
                  <a:srgbClr val="FF0000"/>
                </a:solidFill>
                <a:cs typeface="Arial" panose="020B0604020202020204" pitchFamily="34" charset="0"/>
              </a:rPr>
              <a:t>Tratativas para implementação da Patrulha Maria da Penha em âmbito estadual.</a:t>
            </a:r>
          </a:p>
          <a:p>
            <a:pPr algn="just"/>
            <a:r>
              <a:rPr lang="pt-BR" sz="1600" dirty="0" smtClean="0">
                <a:solidFill>
                  <a:schemeClr val="tx1"/>
                </a:solidFill>
                <a:cs typeface="Arial" panose="020B0604020202020204" pitchFamily="34" charset="0"/>
              </a:rPr>
              <a:t>Organização de </a:t>
            </a:r>
            <a:r>
              <a:rPr lang="pt-BR" sz="1600" dirty="0">
                <a:solidFill>
                  <a:srgbClr val="FF0000"/>
                </a:solidFill>
                <a:cs typeface="Arial" panose="020B0604020202020204" pitchFamily="34" charset="0"/>
              </a:rPr>
              <a:t>p</a:t>
            </a:r>
            <a:r>
              <a:rPr lang="pt-BR" sz="1600" dirty="0" smtClean="0">
                <a:solidFill>
                  <a:srgbClr val="FF0000"/>
                </a:solidFill>
                <a:cs typeface="Arial" panose="020B0604020202020204" pitchFamily="34" charset="0"/>
              </a:rPr>
              <a:t>alestras, capacitações, cursos de formação, seminários e oficinas </a:t>
            </a:r>
            <a:r>
              <a:rPr lang="pt-BR" sz="1600" dirty="0" smtClean="0">
                <a:solidFill>
                  <a:schemeClr val="tx1"/>
                </a:solidFill>
                <a:cs typeface="Arial" panose="020B0604020202020204" pitchFamily="34" charset="0"/>
              </a:rPr>
              <a:t>para magistrados(as), servidores(as), alunos(as) e sociedade civil sobre violência doméstica e familiar contra mulheres. </a:t>
            </a:r>
          </a:p>
          <a:p>
            <a:pPr algn="just"/>
            <a:r>
              <a:rPr lang="pt-BR" sz="1600" dirty="0" smtClean="0">
                <a:solidFill>
                  <a:schemeClr val="tx1"/>
                </a:solidFill>
                <a:cs typeface="Arial" panose="020B0604020202020204" pitchFamily="34" charset="0"/>
              </a:rPr>
              <a:t>Reuniões periódicas com a Rede de Atendimento às mulheres em situação de violência doméstica e familiar, com Grupo de Trabalhos sobre </a:t>
            </a:r>
            <a:r>
              <a:rPr lang="pt-BR" sz="1600" dirty="0" err="1" smtClean="0">
                <a:solidFill>
                  <a:schemeClr val="tx1"/>
                </a:solidFill>
                <a:cs typeface="Arial" panose="020B0604020202020204" pitchFamily="34" charset="0"/>
              </a:rPr>
              <a:t>Feminicídio</a:t>
            </a:r>
            <a:r>
              <a:rPr lang="pt-BR" sz="1600" dirty="0" smtClean="0">
                <a:solidFill>
                  <a:schemeClr val="tx1"/>
                </a:solidFill>
                <a:cs typeface="Arial" panose="020B0604020202020204" pitchFamily="34" charset="0"/>
              </a:rPr>
              <a:t>.</a:t>
            </a:r>
          </a:p>
          <a:p>
            <a:pPr algn="just"/>
            <a:r>
              <a:rPr lang="pt-BR" sz="1600" dirty="0" smtClean="0">
                <a:solidFill>
                  <a:schemeClr val="tx1"/>
                </a:solidFill>
                <a:cs typeface="Arial" panose="020B0604020202020204" pitchFamily="34" charset="0"/>
              </a:rPr>
              <a:t>Reuniões B.I. </a:t>
            </a:r>
            <a:r>
              <a:rPr lang="pt-BR" sz="1600" dirty="0" err="1" smtClean="0">
                <a:solidFill>
                  <a:schemeClr val="tx1"/>
                </a:solidFill>
                <a:cs typeface="Arial" panose="020B0604020202020204" pitchFamily="34" charset="0"/>
              </a:rPr>
              <a:t>Feminicídio</a:t>
            </a:r>
            <a:r>
              <a:rPr lang="pt-BR" sz="1600" dirty="0" smtClean="0">
                <a:solidFill>
                  <a:schemeClr val="tx1"/>
                </a:solidFill>
                <a:cs typeface="Arial" panose="020B0604020202020204" pitchFamily="34" charset="0"/>
              </a:rPr>
              <a:t>, com a finalidade de </a:t>
            </a:r>
            <a:r>
              <a:rPr lang="pt-BR" sz="1600" dirty="0">
                <a:solidFill>
                  <a:srgbClr val="FF0000"/>
                </a:solidFill>
              </a:rPr>
              <a:t>implantação de sistema único e integral dos dados de </a:t>
            </a:r>
            <a:r>
              <a:rPr lang="pt-BR" sz="1600" dirty="0" smtClean="0">
                <a:solidFill>
                  <a:srgbClr val="FF0000"/>
                </a:solidFill>
              </a:rPr>
              <a:t>homicídios </a:t>
            </a:r>
            <a:r>
              <a:rPr lang="pt-BR" sz="1600" dirty="0">
                <a:solidFill>
                  <a:srgbClr val="FF0000"/>
                </a:solidFill>
              </a:rPr>
              <a:t>de mulheres por razão de gênero</a:t>
            </a:r>
            <a:r>
              <a:rPr lang="pt-BR" sz="1600" dirty="0" smtClean="0"/>
              <a:t>.</a:t>
            </a:r>
          </a:p>
          <a:p>
            <a:pPr algn="just"/>
            <a:r>
              <a:rPr lang="pt-BR" sz="1600" dirty="0">
                <a:solidFill>
                  <a:srgbClr val="FF0000"/>
                </a:solidFill>
              </a:rPr>
              <a:t>Contato periódico com os magistrados </a:t>
            </a:r>
            <a:r>
              <a:rPr lang="pt-BR" sz="1600" dirty="0"/>
              <a:t>do Estado atuantes nos casos da Lei Maria da Penha para tratar de políticas públicas, projetos em andamento e eventuais dificuldades enfrentadas pelas Comarcas</a:t>
            </a:r>
            <a:r>
              <a:rPr lang="pt-BR" sz="1600" dirty="0" smtClean="0"/>
              <a:t>.</a:t>
            </a:r>
          </a:p>
          <a:p>
            <a:pPr algn="just"/>
            <a:r>
              <a:rPr lang="pt-BR" sz="1600" dirty="0" smtClean="0"/>
              <a:t>Alimentação periódica da </a:t>
            </a:r>
            <a:r>
              <a:rPr lang="pt-BR" sz="1600" dirty="0" smtClean="0">
                <a:solidFill>
                  <a:srgbClr val="FF0000"/>
                </a:solidFill>
              </a:rPr>
              <a:t>página web da CEVID </a:t>
            </a:r>
            <a:r>
              <a:rPr lang="pt-BR" sz="1600" dirty="0" smtClean="0"/>
              <a:t>com informações e concessão de </a:t>
            </a:r>
            <a:r>
              <a:rPr lang="pt-BR" sz="1600" dirty="0" smtClean="0">
                <a:solidFill>
                  <a:srgbClr val="FF0000"/>
                </a:solidFill>
              </a:rPr>
              <a:t>entrevistas</a:t>
            </a:r>
            <a:r>
              <a:rPr lang="pt-BR" sz="1600" dirty="0" smtClean="0"/>
              <a:t> em canais de comunicação.</a:t>
            </a:r>
            <a:endParaRPr lang="pt-BR" sz="1600" dirty="0"/>
          </a:p>
          <a:p>
            <a:pPr algn="just"/>
            <a:r>
              <a:rPr lang="pt-BR" sz="1600" dirty="0">
                <a:solidFill>
                  <a:srgbClr val="FF0000"/>
                </a:solidFill>
              </a:rPr>
              <a:t>Levantamento de dados estatísticos relativos a processos de FEMINICÍDIO </a:t>
            </a:r>
            <a:r>
              <a:rPr lang="pt-BR" sz="1600" dirty="0"/>
              <a:t>junto às comarcas do Estado do Paraná</a:t>
            </a:r>
            <a:r>
              <a:rPr lang="pt-BR" sz="1600" dirty="0" smtClean="0"/>
              <a:t>.</a:t>
            </a:r>
          </a:p>
          <a:p>
            <a:pPr algn="just"/>
            <a:r>
              <a:rPr lang="pt-BR" sz="1600" dirty="0">
                <a:solidFill>
                  <a:srgbClr val="FF0000"/>
                </a:solidFill>
              </a:rPr>
              <a:t>Mapeamento do desenho organizacional dos setores psicossociais</a:t>
            </a:r>
            <a:r>
              <a:rPr lang="pt-BR" sz="1600" dirty="0"/>
              <a:t> e perfil profissional das equipes multidisciplinares atuantes nas causas de violência contra a mulher.</a:t>
            </a:r>
          </a:p>
          <a:p>
            <a:pPr algn="just"/>
            <a:endParaRPr lang="pt-BR" sz="1600" dirty="0"/>
          </a:p>
          <a:p>
            <a:pPr algn="just"/>
            <a:endParaRPr lang="pt-BR" sz="1600" dirty="0" smtClean="0"/>
          </a:p>
          <a:p>
            <a:pPr algn="just"/>
            <a:endParaRPr lang="pt-BR" sz="1600" dirty="0"/>
          </a:p>
          <a:p>
            <a:pPr algn="just"/>
            <a:endParaRPr lang="pt-BR" sz="1600" dirty="0" smtClean="0">
              <a:solidFill>
                <a:schemeClr val="tx1"/>
              </a:solidFill>
              <a:latin typeface="Arial" panose="020B0604020202020204" pitchFamily="34" charset="0"/>
              <a:cs typeface="Arial" panose="020B0604020202020204" pitchFamily="34" charset="0"/>
            </a:endParaRPr>
          </a:p>
          <a:p>
            <a:pPr algn="just"/>
            <a:endParaRPr lang="pt-BR" sz="2000" dirty="0" smtClean="0">
              <a:solidFill>
                <a:schemeClr val="tx1"/>
              </a:solidFill>
              <a:latin typeface="Arial" panose="020B0604020202020204" pitchFamily="34" charset="0"/>
              <a:cs typeface="Arial" panose="020B0604020202020204" pitchFamily="34" charset="0"/>
            </a:endParaRPr>
          </a:p>
          <a:p>
            <a:pPr algn="just"/>
            <a:endParaRPr lang="pt-BR" sz="2000" dirty="0" smtClean="0">
              <a:solidFill>
                <a:schemeClr val="tx1"/>
              </a:solidFill>
              <a:latin typeface="Arial" panose="020B0604020202020204" pitchFamily="34" charset="0"/>
              <a:cs typeface="Arial" panose="020B0604020202020204" pitchFamily="34" charset="0"/>
            </a:endParaRPr>
          </a:p>
          <a:p>
            <a:pPr marL="370332" algn="just">
              <a:buFont typeface="Arial" panose="020B0604020202020204" pitchFamily="34" charset="0"/>
              <a:buChar char="•"/>
              <a:defRPr/>
            </a:pPr>
            <a:endParaRPr lang="pt-BR" sz="2000" dirty="0">
              <a:solidFill>
                <a:schemeClr val="tx1"/>
              </a:solidFill>
              <a:latin typeface="Arial" panose="020B0604020202020204" pitchFamily="34" charset="0"/>
              <a:cs typeface="Arial" panose="020B0604020202020204" pitchFamily="34" charset="0"/>
            </a:endParaRPr>
          </a:p>
          <a:p>
            <a:pPr algn="just">
              <a:buFont typeface="Arial" panose="020B0604020202020204" pitchFamily="34" charset="0"/>
              <a:buChar char="•"/>
            </a:pPr>
            <a:endParaRPr lang="pt-BR" sz="2000" dirty="0">
              <a:solidFill>
                <a:schemeClr val="tx1"/>
              </a:solidFill>
              <a:latin typeface="Arial" panose="020B0604020202020204" pitchFamily="34" charset="0"/>
              <a:cs typeface="Arial" panose="020B0604020202020204" pitchFamily="34"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733425" y="346075"/>
            <a:ext cx="8427200" cy="836613"/>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CEVID/TJPR – Melhores Práticas e Projetos</a:t>
            </a:r>
            <a:endParaRPr lang="pt-BR" b="1" dirty="0"/>
          </a:p>
        </p:txBody>
      </p:sp>
      <p:sp>
        <p:nvSpPr>
          <p:cNvPr id="4" name="Espaço Reservado para Número de Slide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200644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1257300"/>
            <a:ext cx="8596668" cy="5815012"/>
          </a:xfrm>
        </p:spPr>
        <p:txBody>
          <a:bodyPr>
            <a:normAutofit fontScale="85000" lnSpcReduction="10000"/>
          </a:bodyPr>
          <a:lstStyle/>
          <a:p>
            <a:pPr algn="just"/>
            <a:r>
              <a:rPr lang="pt-BR" dirty="0"/>
              <a:t>Lei Maria da Penha - LEI Nº 11.340, DE 7 DE AGOSTO DE 2006</a:t>
            </a:r>
            <a:r>
              <a:rPr lang="pt-BR" dirty="0" smtClean="0"/>
              <a:t>.</a:t>
            </a:r>
          </a:p>
          <a:p>
            <a:pPr algn="just"/>
            <a:r>
              <a:rPr lang="pt-BR" dirty="0" smtClean="0"/>
              <a:t>Prevê o </a:t>
            </a:r>
            <a:r>
              <a:rPr lang="pt-BR" dirty="0" err="1" smtClean="0"/>
              <a:t>feminicídio</a:t>
            </a:r>
            <a:r>
              <a:rPr lang="pt-BR" dirty="0" smtClean="0"/>
              <a:t> como circunstância qualificadora do crime de homicídio e o inclui no rol de crimes hediondos</a:t>
            </a:r>
            <a:r>
              <a:rPr lang="pt-BR" dirty="0"/>
              <a:t>. (LEI Nº 13.104, DE 9 DE MARÇO DE </a:t>
            </a:r>
            <a:r>
              <a:rPr lang="pt-BR" dirty="0" smtClean="0"/>
              <a:t>2015)</a:t>
            </a:r>
          </a:p>
          <a:p>
            <a:pPr algn="just"/>
            <a:r>
              <a:rPr lang="pt-BR" dirty="0" smtClean="0"/>
              <a:t>Dispõe </a:t>
            </a:r>
            <a:r>
              <a:rPr lang="pt-BR" dirty="0"/>
              <a:t>sobre o direito da mulher em situação de violência doméstica e familiar de ter atendimento policial e pericial especializado, ininterrupto e prestado, preferencialmente, por servidores do sexo feminino. (LEI Nº 13.505, DE 8 DE NOVEMBRO DE </a:t>
            </a:r>
            <a:r>
              <a:rPr lang="pt-BR" dirty="0" smtClean="0"/>
              <a:t>2017)</a:t>
            </a:r>
          </a:p>
          <a:p>
            <a:pPr algn="just"/>
            <a:r>
              <a:rPr lang="pt-BR" dirty="0"/>
              <a:t>Tipificação do crime de descumprimento de Medidas Protetivas de Urgência (LEI Nº 13.641, DE 3 DE ABRIL DE 2018</a:t>
            </a:r>
            <a:r>
              <a:rPr lang="pt-BR" dirty="0" smtClean="0"/>
              <a:t>)</a:t>
            </a:r>
          </a:p>
          <a:p>
            <a:pPr algn="just"/>
            <a:r>
              <a:rPr lang="pt-BR" dirty="0" smtClean="0"/>
              <a:t>Reconhece </a:t>
            </a:r>
            <a:r>
              <a:rPr lang="pt-BR" dirty="0"/>
              <a:t>que a violação da intimidade da mulher configura violência doméstica e familiar e para criminalizar o registro não autorizado de conteúdo com cena de nudez ou ato sexual ou libidinoso de caráter íntimo e privado</a:t>
            </a:r>
            <a:r>
              <a:rPr lang="pt-BR" dirty="0" smtClean="0"/>
              <a:t>. (LEI Nº 13.772 DE 19 DE DEZEMBRO DE 2018)</a:t>
            </a:r>
          </a:p>
          <a:p>
            <a:pPr algn="just"/>
            <a:r>
              <a:rPr lang="pt-BR" dirty="0" smtClean="0"/>
              <a:t>Autoriza, nas </a:t>
            </a:r>
            <a:r>
              <a:rPr lang="pt-BR" dirty="0"/>
              <a:t>hipóteses que especifica, a aplicação de medida protetiva de urgência, pela autoridade judicial ou policial, à mulher em situação de violência doméstica e familiar, ou a seus dependentes, e para determinar o registro da medida protetiva de urgência em banco de dados mantido pelo Conselho Nacional de Justiça (LEI Nº 13.827, DE 13 DE MAIO DE </a:t>
            </a:r>
            <a:r>
              <a:rPr lang="pt-BR" dirty="0" smtClean="0"/>
              <a:t>2019)</a:t>
            </a:r>
          </a:p>
          <a:p>
            <a:pPr algn="just"/>
            <a:r>
              <a:rPr lang="pt-BR" dirty="0" smtClean="0"/>
              <a:t>Torna </a:t>
            </a:r>
            <a:r>
              <a:rPr lang="pt-BR" dirty="0"/>
              <a:t>obrigatória a informação sobre a condição de pessoa com deficiência da mulher vítima de agressão doméstica ou familiar (LEI Nº 13.836, DE 4 DE JUNHO DE </a:t>
            </a:r>
            <a:r>
              <a:rPr lang="pt-BR" dirty="0" smtClean="0"/>
              <a:t>2019)</a:t>
            </a:r>
          </a:p>
          <a:p>
            <a:pPr algn="just"/>
            <a:r>
              <a:rPr lang="pt-BR" b="1" dirty="0"/>
              <a:t>PL </a:t>
            </a:r>
            <a:r>
              <a:rPr lang="pt-BR" b="1" dirty="0" smtClean="0"/>
              <a:t>510/19 </a:t>
            </a:r>
            <a:r>
              <a:rPr lang="pt-BR" dirty="0" smtClean="0"/>
              <a:t>- Atribui </a:t>
            </a:r>
            <a:r>
              <a:rPr lang="pt-BR" dirty="0"/>
              <a:t>aos Juizados de Violência Doméstica e Familiar contra a Mulher a competência para julgar as ações de divórcio e de dissolução de união estável, a pedido da ofendida, e a Lei nº 13.105, de 16 de março de 2015 (Código de Processo Civil</a:t>
            </a:r>
            <a:r>
              <a:rPr lang="pt-BR" dirty="0" smtClean="0"/>
              <a:t>).</a:t>
            </a:r>
            <a:endParaRPr lang="pt-BR" dirty="0"/>
          </a:p>
        </p:txBody>
      </p:sp>
      <p:sp>
        <p:nvSpPr>
          <p:cNvPr id="4" name="Título 1"/>
          <p:cNvSpPr txBox="1">
            <a:spLocks/>
          </p:cNvSpPr>
          <p:nvPr/>
        </p:nvSpPr>
        <p:spPr>
          <a:xfrm>
            <a:off x="733425" y="346075"/>
            <a:ext cx="8427200" cy="8366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200" b="1" dirty="0"/>
              <a:t>Lei Maria da Penha - Cronologia</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28156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p:cNvPicPr>
            <a:picLocks noChangeAspect="1"/>
          </p:cNvPicPr>
          <p:nvPr/>
        </p:nvPicPr>
        <p:blipFill>
          <a:blip r:embed="rId3"/>
          <a:stretch>
            <a:fillRect/>
          </a:stretch>
        </p:blipFill>
        <p:spPr>
          <a:xfrm>
            <a:off x="733424" y="1059691"/>
            <a:ext cx="7610476" cy="5657976"/>
          </a:xfrm>
          <a:prstGeom prst="rect">
            <a:avLst/>
          </a:prstGeom>
        </p:spPr>
      </p:pic>
      <p:sp>
        <p:nvSpPr>
          <p:cNvPr id="8" name="Título 1"/>
          <p:cNvSpPr txBox="1">
            <a:spLocks/>
          </p:cNvSpPr>
          <p:nvPr/>
        </p:nvSpPr>
        <p:spPr>
          <a:xfrm>
            <a:off x="733425" y="346075"/>
            <a:ext cx="8427200" cy="8366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200" b="1" dirty="0"/>
              <a:t>Casa da Mulher Brasileira em Curitiba</a:t>
            </a:r>
          </a:p>
        </p:txBody>
      </p:sp>
      <p:sp>
        <p:nvSpPr>
          <p:cNvPr id="3" name="Espaço Reservado para Número de Slide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629003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stretch>
            <a:fillRect/>
          </a:stretch>
        </p:blipFill>
        <p:spPr>
          <a:xfrm>
            <a:off x="363008" y="1492622"/>
            <a:ext cx="2673960" cy="4397960"/>
          </a:xfrm>
          <a:prstGeom prst="rect">
            <a:avLst/>
          </a:prstGeom>
        </p:spPr>
      </p:pic>
      <p:pic>
        <p:nvPicPr>
          <p:cNvPr id="9" name="Imagem 8"/>
          <p:cNvPicPr>
            <a:picLocks noChangeAspect="1"/>
          </p:cNvPicPr>
          <p:nvPr/>
        </p:nvPicPr>
        <p:blipFill>
          <a:blip r:embed="rId3"/>
          <a:stretch>
            <a:fillRect/>
          </a:stretch>
        </p:blipFill>
        <p:spPr>
          <a:xfrm>
            <a:off x="3132188" y="1465729"/>
            <a:ext cx="2706045" cy="4397960"/>
          </a:xfrm>
          <a:prstGeom prst="rect">
            <a:avLst/>
          </a:prstGeom>
        </p:spPr>
      </p:pic>
      <p:pic>
        <p:nvPicPr>
          <p:cNvPr id="10" name="Imagem 9"/>
          <p:cNvPicPr>
            <a:picLocks noChangeAspect="1"/>
          </p:cNvPicPr>
          <p:nvPr/>
        </p:nvPicPr>
        <p:blipFill>
          <a:blip r:embed="rId4"/>
          <a:stretch>
            <a:fillRect/>
          </a:stretch>
        </p:blipFill>
        <p:spPr>
          <a:xfrm>
            <a:off x="5838233" y="1465729"/>
            <a:ext cx="2800788" cy="4452938"/>
          </a:xfrm>
          <a:prstGeom prst="rect">
            <a:avLst/>
          </a:prstGeom>
        </p:spPr>
      </p:pic>
      <p:pic>
        <p:nvPicPr>
          <p:cNvPr id="11" name="Imagem 10"/>
          <p:cNvPicPr>
            <a:picLocks noChangeAspect="1"/>
          </p:cNvPicPr>
          <p:nvPr/>
        </p:nvPicPr>
        <p:blipFill>
          <a:blip r:embed="rId5"/>
          <a:stretch>
            <a:fillRect/>
          </a:stretch>
        </p:blipFill>
        <p:spPr>
          <a:xfrm>
            <a:off x="8792455" y="1905000"/>
            <a:ext cx="3227437" cy="3051174"/>
          </a:xfrm>
          <a:prstGeom prst="rect">
            <a:avLst/>
          </a:prstGeom>
        </p:spPr>
      </p:pic>
      <p:sp>
        <p:nvSpPr>
          <p:cNvPr id="7" name="Título 1"/>
          <p:cNvSpPr txBox="1">
            <a:spLocks/>
          </p:cNvSpPr>
          <p:nvPr/>
        </p:nvSpPr>
        <p:spPr>
          <a:xfrm>
            <a:off x="733425" y="346075"/>
            <a:ext cx="8427200" cy="8366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200" b="1" dirty="0"/>
              <a:t>Formulário Nacional de Avaliação de Risco</a:t>
            </a:r>
          </a:p>
        </p:txBody>
      </p:sp>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Número de Slide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657446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33424" y="346075"/>
            <a:ext cx="8669367" cy="87887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Lei Maria da Penha e fixação de alimentos</a:t>
            </a:r>
            <a:endParaRPr lang="pt-BR"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a:blip r:embed="rId3"/>
          <a:stretch>
            <a:fillRect/>
          </a:stretch>
        </p:blipFill>
        <p:spPr>
          <a:xfrm>
            <a:off x="132009" y="908946"/>
            <a:ext cx="4896494" cy="3867400"/>
          </a:xfrm>
          <a:prstGeom prst="rect">
            <a:avLst/>
          </a:prstGeom>
          <a:ln>
            <a:solidFill>
              <a:schemeClr val="tx1"/>
            </a:solidFill>
          </a:ln>
        </p:spPr>
      </p:pic>
      <p:pic>
        <p:nvPicPr>
          <p:cNvPr id="9" name="Imagem 8"/>
          <p:cNvPicPr>
            <a:picLocks noChangeAspect="1"/>
          </p:cNvPicPr>
          <p:nvPr/>
        </p:nvPicPr>
        <p:blipFill>
          <a:blip r:embed="rId4"/>
          <a:stretch>
            <a:fillRect/>
          </a:stretch>
        </p:blipFill>
        <p:spPr>
          <a:xfrm>
            <a:off x="5028503" y="4760684"/>
            <a:ext cx="5882240" cy="2097316"/>
          </a:xfrm>
          <a:prstGeom prst="rect">
            <a:avLst/>
          </a:prstGeom>
          <a:ln>
            <a:solidFill>
              <a:schemeClr val="tx1"/>
            </a:solidFill>
          </a:ln>
        </p:spPr>
      </p:pic>
      <p:sp>
        <p:nvSpPr>
          <p:cNvPr id="10" name="CaixaDeTexto 9"/>
          <p:cNvSpPr txBox="1"/>
          <p:nvPr/>
        </p:nvSpPr>
        <p:spPr>
          <a:xfrm>
            <a:off x="1" y="4924872"/>
            <a:ext cx="5028502" cy="1600438"/>
          </a:xfrm>
          <a:prstGeom prst="rect">
            <a:avLst/>
          </a:prstGeom>
          <a:noFill/>
        </p:spPr>
        <p:txBody>
          <a:bodyPr wrap="square" rtlCol="0">
            <a:spAutoFit/>
          </a:bodyPr>
          <a:lstStyle/>
          <a:p>
            <a:pPr algn="just"/>
            <a:r>
              <a:rPr lang="pt-BR" sz="1400" b="1" dirty="0" smtClean="0"/>
              <a:t>FONAVID. ENUNCIADO nº 3:</a:t>
            </a:r>
          </a:p>
          <a:p>
            <a:pPr algn="just"/>
            <a:r>
              <a:rPr lang="pt-BR" sz="1400" i="1" dirty="0" smtClean="0">
                <a:solidFill>
                  <a:schemeClr val="tx1">
                    <a:lumMod val="75000"/>
                    <a:lumOff val="25000"/>
                  </a:schemeClr>
                </a:solidFill>
              </a:rPr>
              <a:t>A </a:t>
            </a:r>
            <a:r>
              <a:rPr lang="pt-BR" sz="1400" i="1" dirty="0">
                <a:solidFill>
                  <a:schemeClr val="tx1">
                    <a:lumMod val="75000"/>
                    <a:lumOff val="25000"/>
                  </a:schemeClr>
                </a:solidFill>
              </a:rPr>
              <a:t>competência cível dos Juizados de Violência Doméstica e Familiar contra a Mulher é restrita às medidas protetivas de urgência previstas na Lei Maria da Penha, devendo as ações cíveis e as de Direito de Família ser processadas e julgadas pelas varas cíveis e de família, </a:t>
            </a:r>
            <a:r>
              <a:rPr lang="pt-BR" sz="1400" i="1" dirty="0" smtClean="0">
                <a:solidFill>
                  <a:schemeClr val="tx1">
                    <a:lumMod val="75000"/>
                    <a:lumOff val="25000"/>
                  </a:schemeClr>
                </a:solidFill>
              </a:rPr>
              <a:t>respectivamente.</a:t>
            </a:r>
          </a:p>
          <a:p>
            <a:pPr algn="just"/>
            <a:r>
              <a:rPr lang="pt-BR" sz="1400" dirty="0" smtClean="0">
                <a:solidFill>
                  <a:schemeClr val="tx1">
                    <a:lumMod val="75000"/>
                    <a:lumOff val="25000"/>
                  </a:schemeClr>
                </a:solidFill>
              </a:rPr>
              <a:t>(REDAÇÃO </a:t>
            </a:r>
            <a:r>
              <a:rPr lang="pt-BR" sz="1400" dirty="0">
                <a:solidFill>
                  <a:schemeClr val="tx1">
                    <a:lumMod val="75000"/>
                    <a:lumOff val="25000"/>
                  </a:schemeClr>
                </a:solidFill>
              </a:rPr>
              <a:t>APROVADA NO VIII </a:t>
            </a:r>
            <a:r>
              <a:rPr lang="pt-BR" sz="1400" dirty="0" smtClean="0">
                <a:solidFill>
                  <a:schemeClr val="tx1">
                    <a:lumMod val="75000"/>
                    <a:lumOff val="25000"/>
                  </a:schemeClr>
                </a:solidFill>
              </a:rPr>
              <a:t>FONAVID-BH, em </a:t>
            </a:r>
            <a:r>
              <a:rPr lang="pt-BR" sz="1400" dirty="0" err="1" smtClean="0">
                <a:solidFill>
                  <a:schemeClr val="tx1">
                    <a:lumMod val="75000"/>
                    <a:lumOff val="25000"/>
                  </a:schemeClr>
                </a:solidFill>
              </a:rPr>
              <a:t>nov</a:t>
            </a:r>
            <a:r>
              <a:rPr lang="pt-BR" sz="1400" dirty="0" smtClean="0">
                <a:solidFill>
                  <a:schemeClr val="tx1">
                    <a:lumMod val="75000"/>
                    <a:lumOff val="25000"/>
                  </a:schemeClr>
                </a:solidFill>
              </a:rPr>
              <a:t>/2016)</a:t>
            </a:r>
            <a:endParaRPr lang="pt-BR" sz="1400" dirty="0">
              <a:solidFill>
                <a:schemeClr val="tx1">
                  <a:lumMod val="75000"/>
                  <a:lumOff val="25000"/>
                </a:schemeClr>
              </a:solidFill>
            </a:endParaRPr>
          </a:p>
        </p:txBody>
      </p:sp>
      <p:sp>
        <p:nvSpPr>
          <p:cNvPr id="13" name="Espaço Reservado para Conteúdo 2"/>
          <p:cNvSpPr>
            <a:spLocks noGrp="1"/>
          </p:cNvSpPr>
          <p:nvPr>
            <p:ph idx="1"/>
          </p:nvPr>
        </p:nvSpPr>
        <p:spPr>
          <a:xfrm>
            <a:off x="5097063" y="908946"/>
            <a:ext cx="4461656" cy="2273525"/>
          </a:xfrm>
        </p:spPr>
        <p:txBody>
          <a:bodyPr>
            <a:noAutofit/>
          </a:bodyPr>
          <a:lstStyle/>
          <a:p>
            <a:pPr marL="27432" indent="0" algn="just">
              <a:buNone/>
              <a:defRPr/>
            </a:pPr>
            <a:r>
              <a:rPr lang="pt-BR" sz="1400" b="1" dirty="0" smtClean="0">
                <a:solidFill>
                  <a:schemeClr val="tx1"/>
                </a:solidFill>
                <a:cs typeface="Arial" panose="020B0604020202020204" pitchFamily="34" charset="0"/>
              </a:rPr>
              <a:t>Fundamentação legal – Lei 11.340/06:</a:t>
            </a:r>
          </a:p>
          <a:p>
            <a:pPr marL="27432" indent="0" algn="just">
              <a:spcBef>
                <a:spcPts val="0"/>
              </a:spcBef>
              <a:buNone/>
              <a:defRPr/>
            </a:pPr>
            <a:r>
              <a:rPr lang="pt-BR" sz="1400" i="1" dirty="0" smtClean="0">
                <a:cs typeface="Arial" panose="020B0604020202020204" pitchFamily="34" charset="0"/>
              </a:rPr>
              <a:t>Seção II - Das </a:t>
            </a:r>
            <a:r>
              <a:rPr lang="pt-BR" sz="1400" i="1" u="sng" dirty="0" smtClean="0">
                <a:cs typeface="Arial" panose="020B0604020202020204" pitchFamily="34" charset="0"/>
              </a:rPr>
              <a:t>Medidas Protetivas de Urgência</a:t>
            </a:r>
            <a:r>
              <a:rPr lang="pt-BR" sz="1400" i="1" dirty="0" smtClean="0">
                <a:cs typeface="Arial" panose="020B0604020202020204" pitchFamily="34" charset="0"/>
              </a:rPr>
              <a:t> que Obrigam o Agressor</a:t>
            </a:r>
          </a:p>
          <a:p>
            <a:pPr marL="27432" indent="0" algn="just">
              <a:spcBef>
                <a:spcPts val="0"/>
              </a:spcBef>
              <a:buNone/>
              <a:defRPr/>
            </a:pPr>
            <a:r>
              <a:rPr lang="pt-BR" sz="1400" i="1" dirty="0" smtClean="0">
                <a:cs typeface="Arial" panose="020B0604020202020204" pitchFamily="34" charset="0"/>
              </a:rPr>
              <a:t>Art</a:t>
            </a:r>
            <a:r>
              <a:rPr lang="pt-BR" sz="1400" i="1" dirty="0">
                <a:cs typeface="Arial" panose="020B0604020202020204" pitchFamily="34" charset="0"/>
              </a:rPr>
              <a:t>. 22. Constatada a prática de violência doméstica e familiar contra a mulher, nos termos desta Lei, o juiz poderá aplicar, de imediato, ao agressor, em conjunto ou separadamente, as seguintes medidas protetivas de urgência, entre outras</a:t>
            </a:r>
            <a:r>
              <a:rPr lang="pt-BR" sz="1400" i="1" dirty="0" smtClean="0">
                <a:cs typeface="Arial" panose="020B0604020202020204" pitchFamily="34" charset="0"/>
              </a:rPr>
              <a:t>: (...) </a:t>
            </a:r>
            <a:endParaRPr lang="pt-BR" sz="1400" i="1" dirty="0">
              <a:cs typeface="Arial" panose="020B0604020202020204" pitchFamily="34" charset="0"/>
            </a:endParaRPr>
          </a:p>
          <a:p>
            <a:pPr marL="27432" indent="0" algn="just">
              <a:spcBef>
                <a:spcPts val="0"/>
              </a:spcBef>
              <a:buNone/>
              <a:defRPr/>
            </a:pPr>
            <a:r>
              <a:rPr lang="pt-BR" sz="1400" i="1" dirty="0" smtClean="0">
                <a:cs typeface="Arial" panose="020B0604020202020204" pitchFamily="34" charset="0"/>
              </a:rPr>
              <a:t>V - </a:t>
            </a:r>
            <a:r>
              <a:rPr lang="pt-BR" sz="1400" i="1" u="sng" dirty="0">
                <a:cs typeface="Arial" panose="020B0604020202020204" pitchFamily="34" charset="0"/>
              </a:rPr>
              <a:t>prestação de alimentos provisionais ou provisórios.</a:t>
            </a:r>
          </a:p>
          <a:p>
            <a:pPr marL="427482" lvl="1" indent="0" algn="just">
              <a:spcBef>
                <a:spcPts val="0"/>
              </a:spcBef>
              <a:buNone/>
              <a:defRPr/>
            </a:pPr>
            <a:endParaRPr lang="pt-BR" i="1" dirty="0">
              <a:cs typeface="Arial" panose="020B0604020202020204" pitchFamily="34" charset="0"/>
            </a:endParaRPr>
          </a:p>
          <a:p>
            <a:pPr marL="27432" indent="0" algn="just">
              <a:buNone/>
              <a:defRPr/>
            </a:pPr>
            <a:endParaRPr lang="pt-BR" sz="2000" dirty="0">
              <a:solidFill>
                <a:schemeClr val="tx1"/>
              </a:solidFill>
              <a:latin typeface="Arial" panose="020B0604020202020204" pitchFamily="34" charset="0"/>
              <a:cs typeface="Arial" panose="020B0604020202020204" pitchFamily="34" charset="0"/>
            </a:endParaRPr>
          </a:p>
          <a:p>
            <a:pPr algn="just">
              <a:buFont typeface="Arial" panose="020B0604020202020204" pitchFamily="34" charset="0"/>
              <a:buChar char="•"/>
            </a:pPr>
            <a:endParaRPr lang="pt-B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40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6847" y="1434354"/>
            <a:ext cx="8727155" cy="4204446"/>
          </a:xfrm>
        </p:spPr>
        <p:txBody>
          <a:bodyPr>
            <a:normAutofit fontScale="85000" lnSpcReduction="20000"/>
          </a:bodyPr>
          <a:lstStyle/>
          <a:p>
            <a:pPr marL="0" indent="0" algn="just">
              <a:buNone/>
            </a:pPr>
            <a:r>
              <a:rPr lang="pt-BR" dirty="0"/>
              <a:t>AGRAVO DE INSTRUMENTO EM AÇÃO DE DIVÓRCIO COM PARTILHA DE BENS COM PEDIDO DE TUTELA DE URGÊNCIA DE SEPARAÇÃO DE </a:t>
            </a:r>
            <a:r>
              <a:rPr lang="pt-BR" dirty="0" smtClean="0"/>
              <a:t>CORPOS.</a:t>
            </a:r>
          </a:p>
          <a:p>
            <a:pPr marL="0" indent="0" algn="just">
              <a:buNone/>
            </a:pPr>
            <a:r>
              <a:rPr lang="pt-BR" dirty="0" smtClean="0"/>
              <a:t>SÍNTESE </a:t>
            </a:r>
            <a:r>
              <a:rPr lang="pt-BR" dirty="0"/>
              <a:t>FÁTICA. DECISÃO INTERLOCUTÓRIA QUE DECRETOU A SEPARAÇÃO DE CORPOS ENTRE </a:t>
            </a:r>
            <a:r>
              <a:rPr lang="pt-BR" dirty="0" smtClean="0"/>
              <a:t>OS LITIGANTES </a:t>
            </a:r>
            <a:r>
              <a:rPr lang="pt-BR" dirty="0"/>
              <a:t>E INDEFERIU PEDIDO ANTECIPATÓRIO PERTINENTE A FIXAÇÃO DE ALUGUÉIS PELO USO EXCLUSIVO DE IMÓVEL DE PROPRIEDADE COMUM, ALIMENTOS </a:t>
            </a:r>
            <a:r>
              <a:rPr lang="pt-BR" dirty="0" smtClean="0"/>
              <a:t>PROVISÓRIOS/DIVISÃO </a:t>
            </a:r>
            <a:r>
              <a:rPr lang="pt-BR" dirty="0"/>
              <a:t>DE LUCROS DA EMPRESA INDIVIDUAL COM ATIVIDADE DESENVOLVIDA PELA ENTIDADE FAMILIAR E AFASTAMENTO DO REQUERIDO DA EMPRESA QUE DIRIGE. RECURSO DA AUTORA PELO AFASTAMENTO DO REQUERIDO DA EMPRESA, CONSIDERANDO A MEDIDA PROTETIVA. SUBSIDIARIAMENTE, QUE O MESMO REPASSE A DIVISÃO DOS LUCROS E ARQUE COM ALIMENTOS EM SEU FAVOR. </a:t>
            </a:r>
            <a:endParaRPr lang="pt-BR" dirty="0" smtClean="0"/>
          </a:p>
          <a:p>
            <a:pPr marL="0" indent="0" algn="just">
              <a:buNone/>
            </a:pPr>
            <a:r>
              <a:rPr lang="pt-BR" dirty="0" smtClean="0"/>
              <a:t>RECURSO </a:t>
            </a:r>
            <a:r>
              <a:rPr lang="pt-BR" dirty="0"/>
              <a:t>AFASTAMENTO DO VARÃO DA ATIVIDADE EMPRESARIAL. CABIMENTO NO CASO DOS AUTOS. AGRAVADO QUE FOI AFASTADO DA RECORRENTE POR MEDIDA PROTETIVA NA SEARA CRIMINAL, EM APLICAÇÃO À LEI 11.340/2006 E PELA SEPARAÇÃO DE CORPOS DECRETADA PELA DECISÃO RECORRIDA. LITIGANTES QUE LABORAVAM JUNTOS NA EMPRESA FAMILIAR. HABILITAÇÃO DA RECORRENTE PARA CONDUZIR A ATIVIDADE ATÉ A PARTILHA DE BENS EM PRIMEIRO GRAU, COM REPASSE DE 50% DOS LUCROS E RESULTADOS AO AGRAVADO. PLEITO SUBSIDIÁRIO DE REPASSE DE DIVISÃO DE LUCROS POR PARTE DO AGRAVADO PREJUDICADO. RECURSO CONHECIDO E PROVIDO PARA DETERMINAR QUE A AGRAVANTE PASSE A ADMINISTRAR A EMPRESA FAMILIAR ATÉ DECISÃO SOBRE A PARTILHA DE BENS EM PRIMEIRO GRAU, COM REPASSE DE 50% DOS LUCROS E RESULTADOS AO AGRAVADO</a:t>
            </a:r>
            <a:r>
              <a:rPr lang="pt-BR" dirty="0" smtClean="0"/>
              <a:t>. (</a:t>
            </a:r>
            <a:r>
              <a:rPr lang="pt-BR" dirty="0"/>
              <a:t>TJPR - 11ª </a:t>
            </a:r>
            <a:r>
              <a:rPr lang="pt-BR" dirty="0" err="1"/>
              <a:t>C.Cível</a:t>
            </a:r>
            <a:r>
              <a:rPr lang="pt-BR" dirty="0"/>
              <a:t> - 0018183-37.2019.8.16.0000 - Curitiba -  Rel.: Desembargadora Lenice Bodstein -  J. 24.07.2019)</a:t>
            </a:r>
          </a:p>
          <a:p>
            <a:endParaRPr lang="pt-BR" dirty="0"/>
          </a:p>
        </p:txBody>
      </p:sp>
      <p:sp>
        <p:nvSpPr>
          <p:cNvPr id="6" name="Título 1"/>
          <p:cNvSpPr txBox="1">
            <a:spLocks/>
          </p:cNvSpPr>
          <p:nvPr/>
        </p:nvSpPr>
        <p:spPr>
          <a:xfrm>
            <a:off x="733424" y="346075"/>
            <a:ext cx="8669367" cy="87887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Lei Maria da Penha e fixação de alimentos</a:t>
            </a:r>
            <a:endParaRPr lang="pt-BR"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Número de Slide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190286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85824" y="1379184"/>
            <a:ext cx="8180602" cy="4880440"/>
          </a:xfrm>
        </p:spPr>
        <p:txBody>
          <a:bodyPr>
            <a:noAutofit/>
          </a:bodyPr>
          <a:lstStyle/>
          <a:p>
            <a:pPr algn="just"/>
            <a:r>
              <a:rPr lang="pt-BR" sz="2000" dirty="0">
                <a:solidFill>
                  <a:schemeClr val="tx1"/>
                </a:solidFill>
              </a:rPr>
              <a:t>Fixação de alimentos conforme </a:t>
            </a:r>
            <a:r>
              <a:rPr lang="pt-BR" sz="2000" dirty="0" smtClean="0">
                <a:solidFill>
                  <a:schemeClr val="tx1"/>
                </a:solidFill>
              </a:rPr>
              <a:t>Lei nº 5478/68</a:t>
            </a:r>
            <a:r>
              <a:rPr lang="pt-BR" sz="2000" dirty="0" smtClean="0">
                <a:solidFill>
                  <a:schemeClr val="tx1"/>
                </a:solidFill>
                <a:cs typeface="Arial" panose="020B0604020202020204" pitchFamily="34" charset="0"/>
              </a:rPr>
              <a:t>.</a:t>
            </a:r>
          </a:p>
          <a:p>
            <a:pPr marL="358775" indent="0" algn="just">
              <a:buNone/>
            </a:pPr>
            <a:r>
              <a:rPr lang="pt-BR" sz="1600" i="1" dirty="0"/>
              <a:t>Art. 2º. O credor, pessoalmente, ou por intermédio de advogado, dirigir-se-á ao juiz competente, qualificando-se, e exporá suas necessidades, provando, apenas o parentesco ou a obrigação de alimentar do devedor, indicando seu nome e sobrenome, residência ou local de trabalho, profissão e naturalidade, quanto ganha aproximadamente ou os recursos de que dispõe.</a:t>
            </a:r>
          </a:p>
          <a:p>
            <a:pPr marL="358775" indent="0" algn="just">
              <a:buNone/>
            </a:pPr>
            <a:r>
              <a:rPr lang="pt-BR" sz="1600" i="1" dirty="0"/>
              <a:t>Art. 4º As despachar o pedido, </a:t>
            </a:r>
            <a:r>
              <a:rPr lang="pt-BR" sz="1600" i="1" u="sng" dirty="0"/>
              <a:t>o juiz fixará desde logo alimentos provisórios</a:t>
            </a:r>
            <a:r>
              <a:rPr lang="pt-BR" sz="1600" i="1" dirty="0"/>
              <a:t> a serem pagos pelo devedor, salvo se o credor expressamente declarar que deles não necessita.</a:t>
            </a:r>
            <a:endParaRPr lang="pt-BR" sz="1600" i="1" dirty="0">
              <a:solidFill>
                <a:schemeClr val="tx1"/>
              </a:solidFill>
              <a:cs typeface="Arial" panose="020B0604020202020204" pitchFamily="34" charset="0"/>
            </a:endParaRPr>
          </a:p>
          <a:p>
            <a:pPr marL="370332" algn="just">
              <a:defRPr/>
            </a:pPr>
            <a:r>
              <a:rPr lang="pt-BR" sz="2000" dirty="0" smtClean="0">
                <a:solidFill>
                  <a:schemeClr val="tx1"/>
                </a:solidFill>
              </a:rPr>
              <a:t>Binômio necessidade-possibilidade sob o crivo da razoabilidade e proporcionalidade.</a:t>
            </a:r>
          </a:p>
          <a:p>
            <a:pPr marL="358775" indent="0">
              <a:buNone/>
            </a:pPr>
            <a:r>
              <a:rPr lang="pt-BR" sz="1600" i="1" dirty="0"/>
              <a:t>Art. 1.694. Podem os parentes, os cônjuges ou companheiros pedir uns aos outros os alimentos de que necessitem para viver de modo compatível com a sua condição social, inclusive para atender às necessidades de sua educação.</a:t>
            </a:r>
          </a:p>
          <a:p>
            <a:pPr marL="358775" indent="0">
              <a:buNone/>
            </a:pPr>
            <a:r>
              <a:rPr lang="pt-BR" sz="1600" i="1" dirty="0"/>
              <a:t>§ 1</a:t>
            </a:r>
            <a:r>
              <a:rPr lang="pt-BR" sz="1600" i="1" u="sng" baseline="30000" dirty="0"/>
              <a:t>o</a:t>
            </a:r>
            <a:r>
              <a:rPr lang="pt-BR" sz="1600" i="1" dirty="0"/>
              <a:t> Os alimentos devem ser fixados na proporção das necessidades do reclamante e dos recursos da pessoa obrigada.</a:t>
            </a:r>
          </a:p>
          <a:p>
            <a:pPr marL="370332" algn="just">
              <a:defRPr/>
            </a:pPr>
            <a:endParaRPr lang="pt-BR" sz="2000" dirty="0">
              <a:solidFill>
                <a:schemeClr val="tx1"/>
              </a:solidFill>
              <a:cs typeface="Arial" panose="020B0604020202020204" pitchFamily="34" charset="0"/>
            </a:endParaRPr>
          </a:p>
          <a:p>
            <a:pPr marL="27432" indent="0" algn="just">
              <a:buNone/>
              <a:defRPr/>
            </a:pPr>
            <a:endParaRPr lang="pt-BR" sz="2000" dirty="0" smtClean="0">
              <a:solidFill>
                <a:schemeClr val="tx1"/>
              </a:solidFill>
              <a:latin typeface="Arial" panose="020B0604020202020204" pitchFamily="34" charset="0"/>
              <a:cs typeface="Arial" panose="020B0604020202020204" pitchFamily="34" charset="0"/>
            </a:endParaRPr>
          </a:p>
          <a:p>
            <a:pPr marL="27432" indent="0" algn="just">
              <a:buNone/>
              <a:defRPr/>
            </a:pPr>
            <a:endParaRPr lang="pt-BR" sz="2000" dirty="0">
              <a:solidFill>
                <a:schemeClr val="tx1"/>
              </a:solidFill>
              <a:latin typeface="Arial" panose="020B0604020202020204" pitchFamily="34" charset="0"/>
              <a:cs typeface="Arial" panose="020B0604020202020204" pitchFamily="34" charset="0"/>
            </a:endParaRPr>
          </a:p>
          <a:p>
            <a:pPr algn="just">
              <a:buFont typeface="Arial" panose="020B0604020202020204" pitchFamily="34" charset="0"/>
              <a:buChar char="•"/>
            </a:pPr>
            <a:endParaRPr lang="pt-BR" sz="2000" dirty="0">
              <a:solidFill>
                <a:schemeClr val="tx1"/>
              </a:solidFill>
              <a:latin typeface="Arial" panose="020B0604020202020204" pitchFamily="34" charset="0"/>
              <a:cs typeface="Arial" panose="020B0604020202020204" pitchFamily="34"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txBox="1">
            <a:spLocks/>
          </p:cNvSpPr>
          <p:nvPr/>
        </p:nvSpPr>
        <p:spPr>
          <a:xfrm>
            <a:off x="885824" y="498475"/>
            <a:ext cx="8669367" cy="87887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Visão processual</a:t>
            </a:r>
          </a:p>
        </p:txBody>
      </p:sp>
      <p:sp>
        <p:nvSpPr>
          <p:cNvPr id="4" name="Espaço Reservado para Número de Slide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110075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3487" y="1470304"/>
            <a:ext cx="8867713" cy="2061787"/>
          </a:xfrm>
        </p:spPr>
        <p:txBody>
          <a:bodyPr>
            <a:normAutofit/>
          </a:bodyPr>
          <a:lstStyle/>
          <a:p>
            <a:pPr marL="0" indent="0" algn="just">
              <a:buNone/>
            </a:pPr>
            <a:r>
              <a:rPr lang="pt-BR" dirty="0"/>
              <a:t/>
            </a:r>
            <a:br>
              <a:rPr lang="pt-BR" dirty="0"/>
            </a:br>
            <a:endParaRPr lang="pt-BR" dirty="0"/>
          </a:p>
        </p:txBody>
      </p:sp>
      <p:sp>
        <p:nvSpPr>
          <p:cNvPr id="5" name="Título 1"/>
          <p:cNvSpPr txBox="1">
            <a:spLocks/>
          </p:cNvSpPr>
          <p:nvPr/>
        </p:nvSpPr>
        <p:spPr>
          <a:xfrm>
            <a:off x="733487" y="534025"/>
            <a:ext cx="7809877" cy="835977"/>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000" b="1" dirty="0" smtClean="0"/>
              <a:t>Alimentos e Direitos da Família na seara da Violência Doméstica</a:t>
            </a:r>
            <a:endParaRPr lang="pt-BR" sz="3000" b="1"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407" y="1730187"/>
            <a:ext cx="7671370" cy="4015483"/>
          </a:xfrm>
          <a:prstGeom prst="rect">
            <a:avLst/>
          </a:prstGeom>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ço Reservado para Número de Slide 8"/>
          <p:cNvSpPr>
            <a:spLocks noGrp="1"/>
          </p:cNvSpPr>
          <p:nvPr>
            <p:ph type="sldNum" sz="quarter" idx="12"/>
          </p:nvPr>
        </p:nvSpPr>
        <p:spPr>
          <a:xfrm>
            <a:off x="8263438" y="6492875"/>
            <a:ext cx="683339" cy="365125"/>
          </a:xfrm>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96002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1825300"/>
            <a:ext cx="8596668" cy="3880773"/>
          </a:xfrm>
        </p:spPr>
        <p:txBody>
          <a:bodyPr>
            <a:normAutofit fontScale="92500"/>
          </a:bodyPr>
          <a:lstStyle/>
          <a:p>
            <a:pPr algn="just"/>
            <a:r>
              <a:rPr lang="pt-BR" sz="2600" dirty="0" smtClean="0">
                <a:solidFill>
                  <a:schemeClr val="tx1"/>
                </a:solidFill>
              </a:rPr>
              <a:t>Ônus probatório</a:t>
            </a:r>
          </a:p>
          <a:p>
            <a:pPr marL="370332" algn="just">
              <a:buFont typeface="Arial" panose="020B0604020202020204" pitchFamily="34" charset="0"/>
              <a:buChar char="•"/>
              <a:defRPr/>
            </a:pPr>
            <a:r>
              <a:rPr lang="pt-BR" dirty="0" smtClean="0"/>
              <a:t>Credor (Alimentado): comprovação da relação de parentesco, exposição da necessidade e </a:t>
            </a:r>
            <a:r>
              <a:rPr lang="pt-BR" u="sng" dirty="0" smtClean="0"/>
              <a:t>indicação</a:t>
            </a:r>
            <a:r>
              <a:rPr lang="pt-BR" dirty="0" smtClean="0"/>
              <a:t> da renda do Alimentante/Devedor (art. 2º, Lei 5.478/68)</a:t>
            </a:r>
          </a:p>
          <a:p>
            <a:pPr marL="370332" algn="just">
              <a:buFont typeface="Arial" panose="020B0604020202020204" pitchFamily="34" charset="0"/>
              <a:buChar char="•"/>
              <a:defRPr/>
            </a:pPr>
            <a:r>
              <a:rPr lang="pt-BR" dirty="0" smtClean="0"/>
              <a:t>Devedor (Alimentante): </a:t>
            </a:r>
            <a:r>
              <a:rPr lang="pt-BR" u="sng" dirty="0" smtClean="0"/>
              <a:t>Demonstração</a:t>
            </a:r>
            <a:r>
              <a:rPr lang="pt-BR" dirty="0" smtClean="0"/>
              <a:t> de sua renda e capacidade contributiva.</a:t>
            </a:r>
          </a:p>
          <a:p>
            <a:pPr marL="27432" indent="0" algn="just">
              <a:buNone/>
              <a:defRPr/>
            </a:pPr>
            <a:r>
              <a:rPr lang="pt-BR" dirty="0" smtClean="0"/>
              <a:t> </a:t>
            </a:r>
          </a:p>
          <a:p>
            <a:pPr marL="179388" indent="0" algn="just">
              <a:buNone/>
            </a:pPr>
            <a:r>
              <a:rPr lang="pt-BR" sz="1600" dirty="0" smtClean="0"/>
              <a:t>“</a:t>
            </a:r>
            <a:r>
              <a:rPr lang="pt-BR" sz="1600" i="1" dirty="0" smtClean="0"/>
              <a:t>Não </a:t>
            </a:r>
            <a:r>
              <a:rPr lang="pt-BR" sz="1600" i="1" dirty="0"/>
              <a:t>há como impor ao alimentando a prova dos ganhos do réu, pessoa com quem não vive, muitas vezes, nem convive, o que torna quase impossível o acesso às informações sobre seus rendimentos. </a:t>
            </a:r>
            <a:r>
              <a:rPr lang="pt-BR" sz="1600" i="1" u="sng" dirty="0"/>
              <a:t>É do alimentante o encargo de provar seus rendimentos</a:t>
            </a:r>
            <a:r>
              <a:rPr lang="pt-BR" sz="1600" b="1" i="1" dirty="0"/>
              <a:t>, </a:t>
            </a:r>
            <a:r>
              <a:rPr lang="pt-BR" sz="1600" i="1" dirty="0"/>
              <a:t>eis não dispor o credor de acesso a tais dados, porquanto gozem de sigilo e integram direito constitucional a privacidade e à </a:t>
            </a:r>
            <a:r>
              <a:rPr lang="pt-BR" sz="1600" i="1" dirty="0" smtClean="0"/>
              <a:t>inviolabilidade </a:t>
            </a:r>
            <a:r>
              <a:rPr lang="pt-BR" sz="1600" i="1" dirty="0"/>
              <a:t>da vida privada CF 5º </a:t>
            </a:r>
            <a:r>
              <a:rPr lang="pt-BR" sz="1600" i="1" dirty="0" smtClean="0"/>
              <a:t>X</a:t>
            </a:r>
            <a:r>
              <a:rPr lang="pt-BR" sz="1600" dirty="0" smtClean="0"/>
              <a:t>” (</a:t>
            </a:r>
            <a:r>
              <a:rPr lang="pt-BR" sz="1600" dirty="0"/>
              <a:t>DIAS. Maria Berenice. Manual de Direito das Famílias. 10ª </a:t>
            </a:r>
            <a:r>
              <a:rPr lang="pt-BR" sz="1600" dirty="0" err="1"/>
              <a:t>ed</a:t>
            </a:r>
            <a:r>
              <a:rPr lang="pt-BR" sz="1600" dirty="0"/>
              <a:t>, Editora: REVISTA DOS TRIBUNAIS, 2015. p. </a:t>
            </a:r>
            <a:r>
              <a:rPr lang="pt-BR" sz="1600" dirty="0" smtClean="0"/>
              <a:t>614).</a:t>
            </a:r>
            <a:endParaRPr lang="pt-BR" sz="16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a:xfrm>
            <a:off x="885824" y="498475"/>
            <a:ext cx="8669367" cy="87887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Fixação de alimentos na forma </a:t>
            </a:r>
          </a:p>
          <a:p>
            <a:r>
              <a:rPr lang="pt-BR" b="1" dirty="0" smtClean="0"/>
              <a:t>da Lei nº 5.478/68</a:t>
            </a:r>
            <a:endParaRPr lang="pt-BR" b="1" dirty="0"/>
          </a:p>
        </p:txBody>
      </p:sp>
      <p:sp>
        <p:nvSpPr>
          <p:cNvPr id="6" name="Espaço Reservado para Número de Slide 5"/>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18298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Espaço Reservado para Conteúdo 20"/>
          <p:cNvPicPr>
            <a:picLocks noGrp="1" noChangeAspect="1"/>
          </p:cNvPicPr>
          <p:nvPr>
            <p:ph idx="1"/>
          </p:nvPr>
        </p:nvPicPr>
        <p:blipFill>
          <a:blip r:embed="rId2"/>
          <a:stretch>
            <a:fillRect/>
          </a:stretch>
        </p:blipFill>
        <p:spPr>
          <a:xfrm>
            <a:off x="1044888" y="1733171"/>
            <a:ext cx="3315272" cy="3881437"/>
          </a:xfrm>
          <a:prstGeom prst="rect">
            <a:avLst/>
          </a:prstGeom>
        </p:spPr>
      </p:pic>
      <p:pic>
        <p:nvPicPr>
          <p:cNvPr id="23" name="Imagem 22"/>
          <p:cNvPicPr>
            <a:picLocks noChangeAspect="1"/>
          </p:cNvPicPr>
          <p:nvPr/>
        </p:nvPicPr>
        <p:blipFill>
          <a:blip r:embed="rId3"/>
          <a:stretch>
            <a:fillRect/>
          </a:stretch>
        </p:blipFill>
        <p:spPr>
          <a:xfrm>
            <a:off x="4995727" y="1930401"/>
            <a:ext cx="3682109" cy="3448424"/>
          </a:xfrm>
          <a:prstGeom prst="rect">
            <a:avLst/>
          </a:prstGeom>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885824" y="498475"/>
            <a:ext cx="8669367" cy="87887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Decisão Liminar em </a:t>
            </a:r>
            <a:r>
              <a:rPr lang="pt-BR" b="1" dirty="0" smtClean="0"/>
              <a:t>Alimentos</a:t>
            </a:r>
          </a:p>
          <a:p>
            <a:r>
              <a:rPr lang="pt-BR" sz="2200" dirty="0" smtClean="0"/>
              <a:t>Desembargadora </a:t>
            </a:r>
            <a:r>
              <a:rPr lang="pt-BR" sz="2200" dirty="0"/>
              <a:t>Lenice Bodstein </a:t>
            </a:r>
            <a:endParaRPr lang="pt-BR" b="1" dirty="0"/>
          </a:p>
        </p:txBody>
      </p:sp>
      <p:sp>
        <p:nvSpPr>
          <p:cNvPr id="3" name="Espaço Reservado para Número de Slide 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534036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677334" y="1647270"/>
            <a:ext cx="4118953" cy="1320216"/>
          </a:xfrm>
          <a:prstGeom prst="rect">
            <a:avLst/>
          </a:prstGeom>
        </p:spPr>
      </p:pic>
      <p:pic>
        <p:nvPicPr>
          <p:cNvPr id="5" name="Imagem 4"/>
          <p:cNvPicPr>
            <a:picLocks noChangeAspect="1"/>
          </p:cNvPicPr>
          <p:nvPr/>
        </p:nvPicPr>
        <p:blipFill>
          <a:blip r:embed="rId3"/>
          <a:stretch>
            <a:fillRect/>
          </a:stretch>
        </p:blipFill>
        <p:spPr>
          <a:xfrm>
            <a:off x="609400" y="2863651"/>
            <a:ext cx="4195852" cy="3190231"/>
          </a:xfrm>
          <a:prstGeom prst="rect">
            <a:avLst/>
          </a:prstGeom>
        </p:spPr>
      </p:pic>
      <p:pic>
        <p:nvPicPr>
          <p:cNvPr id="6" name="Imagem 5"/>
          <p:cNvPicPr>
            <a:picLocks noChangeAspect="1"/>
          </p:cNvPicPr>
          <p:nvPr/>
        </p:nvPicPr>
        <p:blipFill>
          <a:blip r:embed="rId4"/>
          <a:stretch>
            <a:fillRect/>
          </a:stretch>
        </p:blipFill>
        <p:spPr>
          <a:xfrm>
            <a:off x="4856672" y="1685365"/>
            <a:ext cx="3790320" cy="2441952"/>
          </a:xfrm>
          <a:prstGeom prst="rect">
            <a:avLst/>
          </a:prstGeom>
        </p:spPr>
      </p:pic>
      <p:pic>
        <p:nvPicPr>
          <p:cNvPr id="7" name="Imagem 6"/>
          <p:cNvPicPr>
            <a:picLocks noChangeAspect="1"/>
          </p:cNvPicPr>
          <p:nvPr/>
        </p:nvPicPr>
        <p:blipFill>
          <a:blip r:embed="rId5"/>
          <a:stretch>
            <a:fillRect/>
          </a:stretch>
        </p:blipFill>
        <p:spPr>
          <a:xfrm>
            <a:off x="4966446" y="4043082"/>
            <a:ext cx="3685679" cy="2530103"/>
          </a:xfrm>
          <a:prstGeom prst="rect">
            <a:avLst/>
          </a:prstGeom>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885824" y="498475"/>
            <a:ext cx="8669367" cy="87887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Decisão Liminar em </a:t>
            </a:r>
            <a:r>
              <a:rPr lang="pt-BR" b="1" dirty="0" smtClean="0"/>
              <a:t>Alimentos</a:t>
            </a:r>
          </a:p>
          <a:p>
            <a:r>
              <a:rPr lang="pt-BR" sz="2200" dirty="0" smtClean="0"/>
              <a:t>Desembargadora </a:t>
            </a:r>
            <a:r>
              <a:rPr lang="pt-BR" sz="2200" dirty="0"/>
              <a:t>Lenice Bodstein </a:t>
            </a:r>
            <a:endParaRPr lang="pt-BR" b="1" dirty="0"/>
          </a:p>
        </p:txBody>
      </p:sp>
      <p:sp>
        <p:nvSpPr>
          <p:cNvPr id="3" name="Espaço Reservado para Número de Slide 2"/>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13584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472761" y="1759449"/>
            <a:ext cx="4150997" cy="1057440"/>
          </a:xfrm>
          <a:prstGeom prst="rect">
            <a:avLst/>
          </a:prstGeom>
        </p:spPr>
      </p:pic>
      <p:pic>
        <p:nvPicPr>
          <p:cNvPr id="5" name="Imagem 4"/>
          <p:cNvPicPr>
            <a:picLocks noChangeAspect="1"/>
          </p:cNvPicPr>
          <p:nvPr/>
        </p:nvPicPr>
        <p:blipFill>
          <a:blip r:embed="rId3"/>
          <a:stretch>
            <a:fillRect/>
          </a:stretch>
        </p:blipFill>
        <p:spPr>
          <a:xfrm>
            <a:off x="371386" y="2898472"/>
            <a:ext cx="4157482" cy="841780"/>
          </a:xfrm>
          <a:prstGeom prst="rect">
            <a:avLst/>
          </a:prstGeom>
        </p:spPr>
      </p:pic>
      <p:pic>
        <p:nvPicPr>
          <p:cNvPr id="7" name="Imagem 6"/>
          <p:cNvPicPr>
            <a:picLocks noChangeAspect="1"/>
          </p:cNvPicPr>
          <p:nvPr/>
        </p:nvPicPr>
        <p:blipFill>
          <a:blip r:embed="rId4"/>
          <a:stretch>
            <a:fillRect/>
          </a:stretch>
        </p:blipFill>
        <p:spPr>
          <a:xfrm>
            <a:off x="371386" y="3749217"/>
            <a:ext cx="4252372" cy="2427632"/>
          </a:xfrm>
          <a:prstGeom prst="rect">
            <a:avLst/>
          </a:prstGeom>
        </p:spPr>
      </p:pic>
      <p:pic>
        <p:nvPicPr>
          <p:cNvPr id="8" name="Imagem 7"/>
          <p:cNvPicPr>
            <a:picLocks noChangeAspect="1"/>
          </p:cNvPicPr>
          <p:nvPr/>
        </p:nvPicPr>
        <p:blipFill>
          <a:blip r:embed="rId5"/>
          <a:stretch>
            <a:fillRect/>
          </a:stretch>
        </p:blipFill>
        <p:spPr>
          <a:xfrm>
            <a:off x="4623758" y="1872233"/>
            <a:ext cx="4650244" cy="2038350"/>
          </a:xfrm>
          <a:prstGeom prst="rect">
            <a:avLst/>
          </a:prstGeom>
        </p:spPr>
      </p:pic>
      <p:pic>
        <p:nvPicPr>
          <p:cNvPr id="9" name="Imagem 8"/>
          <p:cNvPicPr>
            <a:picLocks noChangeAspect="1"/>
          </p:cNvPicPr>
          <p:nvPr/>
        </p:nvPicPr>
        <p:blipFill>
          <a:blip r:embed="rId6"/>
          <a:stretch>
            <a:fillRect/>
          </a:stretch>
        </p:blipFill>
        <p:spPr>
          <a:xfrm>
            <a:off x="4744020" y="4012557"/>
            <a:ext cx="4529982" cy="1983634"/>
          </a:xfrm>
          <a:prstGeom prst="rect">
            <a:avLst/>
          </a:prstGeom>
        </p:spPr>
      </p:pic>
      <p:pic>
        <p:nvPicPr>
          <p:cNvPr id="1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ítulo 1"/>
          <p:cNvSpPr txBox="1">
            <a:spLocks/>
          </p:cNvSpPr>
          <p:nvPr/>
        </p:nvSpPr>
        <p:spPr>
          <a:xfrm>
            <a:off x="885824" y="498475"/>
            <a:ext cx="8669367" cy="87887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Decisão Liminar em </a:t>
            </a:r>
            <a:r>
              <a:rPr lang="pt-BR" b="1" dirty="0" smtClean="0"/>
              <a:t>Alimentos</a:t>
            </a:r>
          </a:p>
          <a:p>
            <a:r>
              <a:rPr lang="pt-BR" sz="2200" dirty="0" smtClean="0"/>
              <a:t>Desembargadora </a:t>
            </a:r>
            <a:r>
              <a:rPr lang="pt-BR" sz="2200" dirty="0"/>
              <a:t>Lenice Bodstein </a:t>
            </a:r>
            <a:endParaRPr lang="pt-BR" b="1" dirty="0"/>
          </a:p>
        </p:txBody>
      </p:sp>
      <p:sp>
        <p:nvSpPr>
          <p:cNvPr id="3" name="Espaço Reservado para Número de Slide 2"/>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783059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2828" y="1599872"/>
            <a:ext cx="8596668" cy="4041803"/>
          </a:xfrm>
        </p:spPr>
        <p:txBody>
          <a:bodyPr>
            <a:normAutofit/>
          </a:bodyPr>
          <a:lstStyle/>
          <a:p>
            <a:pPr marL="0" indent="0" algn="just">
              <a:buNone/>
            </a:pPr>
            <a:r>
              <a:rPr lang="pt-BR" dirty="0"/>
              <a:t>APELAÇÃO CÍVEL. AÇÃO DE ALIMENTOS. </a:t>
            </a:r>
            <a:endParaRPr lang="pt-BR" dirty="0" smtClean="0"/>
          </a:p>
          <a:p>
            <a:pPr marL="0" indent="0" algn="just">
              <a:buNone/>
            </a:pPr>
            <a:r>
              <a:rPr lang="pt-BR" dirty="0" smtClean="0"/>
              <a:t>SÍNTESE </a:t>
            </a:r>
            <a:r>
              <a:rPr lang="pt-BR" dirty="0"/>
              <a:t>FÁTICA. PLEITO PARA FIXAR ALIMENTOS EM R$ 788,00 MENSAIS EM FAVOR DA FILHA MENOR. DECISÃO LIMINAR QUE CONCEDEU A TUTELA ANTECIPADA EM 40% DO SALÁRIO MÍNIMO. SENTENÇA PARCIALMENTE PROCEDENTE PARA MANTER O VALOR ARBITRADO LIMINARMENTE. INSURGÊNCIA DO ALIMENTANTE PARA REDUÇÃO DO QUANTUM ALIMENTAR PARA 20% DO SALÁRIO MÍNIMO. </a:t>
            </a:r>
            <a:endParaRPr lang="pt-BR" dirty="0" smtClean="0"/>
          </a:p>
          <a:p>
            <a:pPr marL="0" indent="0" algn="just">
              <a:buNone/>
            </a:pPr>
            <a:r>
              <a:rPr lang="pt-BR" b="1" dirty="0" smtClean="0"/>
              <a:t>QUANTUM </a:t>
            </a:r>
            <a:r>
              <a:rPr lang="pt-BR" b="1" dirty="0"/>
              <a:t>ALIMENTAR. REDUÇÃO. IMPOSSIBILIDADE. NECESSIDADE DA CRIANÇA. </a:t>
            </a:r>
            <a:r>
              <a:rPr lang="pt-BR" b="1" dirty="0" smtClean="0"/>
              <a:t>PRESUNÇÃO </a:t>
            </a:r>
            <a:r>
              <a:rPr lang="pt-BR" b="1" dirty="0"/>
              <a:t>RECONHECIDA. RESISTÊNCIA ECONÔMICA DO GENITOR. DEMONSTRAÇÃO SUFICIENTE. VERBA ALIMENTAR QUE DEVE OBSERVAR O PRINCÍPIO DA RAZOABILIDADE.</a:t>
            </a:r>
            <a:r>
              <a:rPr lang="pt-BR" dirty="0"/>
              <a:t> BINÔMIO </a:t>
            </a:r>
            <a:r>
              <a:rPr lang="pt-BR" dirty="0" smtClean="0"/>
              <a:t>NECESSIDADE-POSSIBILIDADE</a:t>
            </a:r>
            <a:r>
              <a:rPr lang="pt-BR" dirty="0"/>
              <a:t>. INTELIGÊNCIA DO ARTIGO 1.694 DO CÓDIGO CIVIL. </a:t>
            </a:r>
            <a:r>
              <a:rPr lang="pt-BR" dirty="0" smtClean="0"/>
              <a:t>(...) (TJPR </a:t>
            </a:r>
            <a:r>
              <a:rPr lang="pt-BR" dirty="0"/>
              <a:t>- 11ª </a:t>
            </a:r>
            <a:r>
              <a:rPr lang="pt-BR" dirty="0" err="1"/>
              <a:t>C.Cível</a:t>
            </a:r>
            <a:r>
              <a:rPr lang="pt-BR" dirty="0"/>
              <a:t> - 0004835-21.2015.8.16.0184 - Curitiba - Rel.: Desembargadora Lenice Bodstein - J. 24.07.2019)</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Fixação de alimentos conforme a Lei </a:t>
            </a:r>
            <a:r>
              <a:rPr lang="pt-BR" b="1" dirty="0" smtClean="0"/>
              <a:t>nº 5.478/68 </a:t>
            </a:r>
            <a:r>
              <a:rPr lang="pt-BR" b="1" dirty="0"/>
              <a:t>– Filhos menores</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153497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99700" y="1694763"/>
            <a:ext cx="8596668" cy="3880773"/>
          </a:xfrm>
        </p:spPr>
        <p:txBody>
          <a:bodyPr>
            <a:normAutofit lnSpcReduction="10000"/>
          </a:bodyPr>
          <a:lstStyle/>
          <a:p>
            <a:pPr marL="0" indent="0" algn="just">
              <a:buNone/>
            </a:pPr>
            <a:r>
              <a:rPr lang="pt-BR" dirty="0"/>
              <a:t>AGRAVO DE INSTRUMENTO. AÇÃO DE ALIMENTOS. DECISÃO QUE FIXOU O PERCENTUAL DE 20% (VINTE POR CENTO) DOS RENDIMENTOS LÍQUIDOS DO AGRAVANTE/GENITOR. </a:t>
            </a:r>
            <a:r>
              <a:rPr lang="pt-BR" b="1" dirty="0"/>
              <a:t>FILHA QUE ATINGIU A MAIORIDADE E DESEJA CONCLUIR ESTUDO SUPERIOR. ADVENTO DA MAIORIDADE QUE POR SI SÓ NÃO OBSTA O RECEBIMENTO DOS ALIMENTOS</a:t>
            </a:r>
            <a:r>
              <a:rPr lang="pt-BR" dirty="0"/>
              <a:t>. ALIMENTOS PROVISÓRIOS MODIFICADOS NA DECISÃO LIMINAR RECURSAL PARA O VALOR DE UM SALÁRIO MÍNIMO. </a:t>
            </a:r>
            <a:r>
              <a:rPr lang="pt-BR" b="1" dirty="0"/>
              <a:t>COMPROVADA A NECESSIDADE DA AGRAVANTE E A POSSIBILIDADE DO GENITOR. NÃO OCORRÊNCIA DE DECISÃO</a:t>
            </a:r>
            <a:r>
              <a:rPr lang="pt-BR" dirty="0"/>
              <a:t> . DECISÃO </a:t>
            </a:r>
            <a:r>
              <a:rPr lang="pt-BR" dirty="0" smtClean="0"/>
              <a:t>QUE </a:t>
            </a:r>
            <a:r>
              <a:rPr lang="pt-BR" i="1" dirty="0" smtClean="0"/>
              <a:t>ULTRA </a:t>
            </a:r>
            <a:r>
              <a:rPr lang="pt-BR" i="1" dirty="0"/>
              <a:t>PETITA </a:t>
            </a:r>
            <a:r>
              <a:rPr lang="pt-BR" dirty="0"/>
              <a:t>NÃO ESTÁ ADSTRITA AO PEDIDO FORMULADO, CABENDO AO JUIZ FIXAR O VALOR EM ATENDIMENTO AS PECULIARIDADES DO CASO CONCRETO. RESPEITADO O TRINÔMIO NECESSIDADE / </a:t>
            </a:r>
            <a:r>
              <a:rPr lang="pt-BR" dirty="0" smtClean="0"/>
              <a:t>POSSIBILIDADE / </a:t>
            </a:r>
            <a:r>
              <a:rPr lang="pt-BR" dirty="0"/>
              <a:t>PROPORCIONALIDADE. ALIMENTOS QUE NÃO ONERAM EXCESSIVAMENTE O ALIMENTANTE E SATISFAZ AS NECESSIDADES DA ALIMENTADA. RATIFICADA A DECISÃO LIMINAR RECURSAL. RECURSO CONHECIDO E PARCIALMENTE PROVIDO</a:t>
            </a:r>
            <a:r>
              <a:rPr lang="pt-BR" dirty="0" smtClean="0"/>
              <a:t>. </a:t>
            </a:r>
            <a:r>
              <a:rPr lang="pt-BR" dirty="0"/>
              <a:t>(TJPR - 11ª </a:t>
            </a:r>
            <a:r>
              <a:rPr lang="pt-BR" dirty="0" err="1"/>
              <a:t>C.Cível</a:t>
            </a:r>
            <a:r>
              <a:rPr lang="pt-BR" dirty="0"/>
              <a:t> - 0004994-89.2019.8.16.0000 - Curitiba - Rel.: Desembargador Sigurd Roberto Bengtsson - J. 07.08.2019)</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Fixação de alimentos conforme a Lei </a:t>
            </a:r>
            <a:r>
              <a:rPr lang="pt-BR" b="1" dirty="0" smtClean="0"/>
              <a:t>nº 5.478/68 </a:t>
            </a:r>
            <a:r>
              <a:rPr lang="pt-BR" b="1" dirty="0"/>
              <a:t>– Filhos </a:t>
            </a:r>
            <a:r>
              <a:rPr lang="pt-BR" b="1" dirty="0" smtClean="0"/>
              <a:t>maiores</a:t>
            </a:r>
            <a:endParaRPr lang="pt-BR"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121931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13432" y="1461849"/>
            <a:ext cx="8596668" cy="3880773"/>
          </a:xfrm>
        </p:spPr>
        <p:txBody>
          <a:bodyPr>
            <a:normAutofit lnSpcReduction="10000"/>
          </a:bodyPr>
          <a:lstStyle/>
          <a:p>
            <a:pPr marL="0" indent="0" algn="just">
              <a:buNone/>
            </a:pPr>
            <a:r>
              <a:rPr lang="pt-BR" dirty="0" smtClean="0"/>
              <a:t>AGRAVO INTERNO EM AGRAVO DE INSTRUMENTO. AÇÃO DE </a:t>
            </a:r>
            <a:r>
              <a:rPr lang="pt-BR" b="1" dirty="0" smtClean="0"/>
              <a:t>ALIMENTOS GRAVÍDICOS</a:t>
            </a:r>
            <a:r>
              <a:rPr lang="pt-BR" dirty="0" smtClean="0"/>
              <a:t>. </a:t>
            </a:r>
          </a:p>
          <a:p>
            <a:pPr marL="0" indent="0" algn="just">
              <a:buNone/>
            </a:pPr>
            <a:r>
              <a:rPr lang="pt-BR" dirty="0" smtClean="0"/>
              <a:t>SÍNTESE FÁTICA. DECISÃO DESTA RELATORA QUE DEFERIU A PRETENSÃO ANTECIPATÓRIA PARA FIXAR ALIMENTOS GRAVÍDICOS NO VALOR DE R$ 800,00 MENSAIS. </a:t>
            </a:r>
            <a:r>
              <a:rPr lang="pt-BR" b="1" dirty="0" smtClean="0"/>
              <a:t>INSURGÊNCIA </a:t>
            </a:r>
            <a:r>
              <a:rPr lang="pt-BR" b="1" dirty="0"/>
              <a:t>DO ALIMENTANTE PARA A REVOGAÇÃO DA DECISÃO LIMINAR E DESPROVIMENTO DO RECURSO. </a:t>
            </a:r>
            <a:endParaRPr lang="pt-BR" b="1" dirty="0" smtClean="0"/>
          </a:p>
          <a:p>
            <a:pPr marL="0" indent="0" algn="just">
              <a:buNone/>
            </a:pPr>
            <a:r>
              <a:rPr lang="pt-BR" b="1" dirty="0" smtClean="0"/>
              <a:t>ALIMENTOS </a:t>
            </a:r>
            <a:r>
              <a:rPr lang="pt-BR" b="1" dirty="0"/>
              <a:t>GRAVÍDICOS. REVOGAÇÃO. IMPOSSIBILIDADE. INDÍCIOS SUFICIENTES DE PATERNIDADE CORROBORADOS PELO REGISTRO CIVIL APÓS O NASCIMENTO. RESISTÊNCIA ECONÔMICA DO ALIMENTANTE. DEMONSTRAÇÃO SUFICIENTE. NECESSIDADE PRESUMIDA DO ALIMENTADO. </a:t>
            </a:r>
            <a:r>
              <a:rPr lang="pt-BR" b="1" dirty="0" smtClean="0"/>
              <a:t>MODIFICAÇÃO </a:t>
            </a:r>
            <a:r>
              <a:rPr lang="pt-BR" b="1" dirty="0"/>
              <a:t>NÃO DEMONSTRADA PELO ALIMENTANTE</a:t>
            </a:r>
            <a:r>
              <a:rPr lang="pt-BR" dirty="0"/>
              <a:t>. BINÔMIO NECESSIDADE-POSSIBILIDADE À LUZ DA PROPORCIONALIDADE. RECURSO CONHECIDO E NÃO PROVIDO. (TJPR - 11ª </a:t>
            </a:r>
            <a:r>
              <a:rPr lang="pt-BR" dirty="0" err="1"/>
              <a:t>C.Cível</a:t>
            </a:r>
            <a:r>
              <a:rPr lang="pt-BR" dirty="0"/>
              <a:t> - 0007690-98.2019.8.16.0000 - Mandaguari - Rel.: Desembargadora Lenice Bodstein - J. 15.08.2019)</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Ação de Alimentos Gravídicos</a:t>
            </a:r>
            <a:endParaRPr lang="pt-BR" b="1"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255092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65190" y="1651631"/>
            <a:ext cx="8596668" cy="3880773"/>
          </a:xfrm>
        </p:spPr>
        <p:txBody>
          <a:bodyPr>
            <a:normAutofit fontScale="85000" lnSpcReduction="10000"/>
          </a:bodyPr>
          <a:lstStyle/>
          <a:p>
            <a:pPr marL="0" indent="0" algn="just">
              <a:buNone/>
            </a:pPr>
            <a:r>
              <a:rPr lang="pt-BR" dirty="0"/>
              <a:t>AGRAVO DE INSTRUMENTO. ALIMENTOS GRAVÍDICOS. DECISÃO AGRAVADA QUE FIXOU OS ALIMENTOS PROVISÓRIOS EM 30% (TRINTA POR CENTO) DO SALÁRIO MÍNIMO NACIONAL. INSURGÊNCIA DO SUPOSTO GENITOR. PRETENSÃO DE MINORAÇÃO. ALEGAÇÃO DE SUSTENTAR OUTRO FILHO E UM ENTEADO, ALÉM DE ARCAR COM OUTRAS DESPESAS. NÃO COMPROVAÇÃO. MOTIVO INSUFICIENTE PARA MINORAR OS ALIMENTOS. ALEGAÇÃO DE DÚVIDAS QUANTO A PATERNIDADE. CRIANÇA QUE NÃO PODE SER PREJUDICADA. GARANTIA DO TRINÔMIO </a:t>
            </a:r>
            <a:r>
              <a:rPr lang="pt-BR" dirty="0" smtClean="0"/>
              <a:t>POSSIBILIDADE / NECESSIDADE / PROPORCIONALIDADE</a:t>
            </a:r>
            <a:r>
              <a:rPr lang="pt-BR" dirty="0"/>
              <a:t>. ALIMENTOS GRAVÍDICOS QUE SE CONVERTERÃO EM PENSÃO ALIMENTÍCIA APÓS O NASCIMENTO, ATÉ SOLICITAÇÃO DE REVISÃO. DECISÃO MANTIDA. RECURSO CONHECIDO E NÃO PROVIDO. Os alimentos gravídicos são regulados pela Lei Federal nº 11.804/2008 e sua finalidade é assegurar o desenvolvimento e o nascimento dignos do nascituro. O parágrafo único do art. 6º da Lei Federal nº 11.804/2008 estabelece que após o nascimento com vida, os alimentos gravídicos ficam convertidos em pensão alimentícia em favor do menor até que uma das partes solicite a sua revisão. Os alimentos provisórios anteriormente fixados em 30% (sessenta por cento) do salário mínimo nacional) devem ser mantidos visando atender ao trinômio possibilidade, necessidade, proporcionalidade. Não comprovação de insuficiência de custeio dos alimentos gravídicos, assim como não comprovou arcar com as custas de outro filho. Recurso conhecido e não provido. </a:t>
            </a:r>
            <a:r>
              <a:rPr lang="pt-BR" dirty="0" smtClean="0"/>
              <a:t>(</a:t>
            </a:r>
            <a:r>
              <a:rPr lang="pt-BR" dirty="0"/>
              <a:t>TJPR - 11ª </a:t>
            </a:r>
            <a:r>
              <a:rPr lang="pt-BR" dirty="0" err="1"/>
              <a:t>C.Cível</a:t>
            </a:r>
            <a:r>
              <a:rPr lang="pt-BR" dirty="0"/>
              <a:t> - 0009845-74.2019.8.16.0000 - Cianorte - Rel.: Desembargador Sigurd Roberto Bengtsson - J. 07.08.2019)</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Ação de Alimentos Gravídicos</a:t>
            </a:r>
            <a:endParaRPr lang="pt-BR" b="1"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934297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1102" y="1820175"/>
            <a:ext cx="8652900" cy="4221188"/>
          </a:xfrm>
        </p:spPr>
        <p:txBody>
          <a:bodyPr/>
          <a:lstStyle/>
          <a:p>
            <a:pPr marL="0" indent="0" algn="just">
              <a:buNone/>
            </a:pPr>
            <a:r>
              <a:rPr lang="pt-BR" dirty="0"/>
              <a:t>APELAÇÃO CÍVEL. ALIMENTOS. GRATUIDADE DA JUSTIÇA. INTERESSE RECURSAL. AUSÊNCIA. </a:t>
            </a:r>
            <a:r>
              <a:rPr lang="pt-BR" b="1" dirty="0"/>
              <a:t>ALIMENTOS AVOENGOS. NATUREZA COMPLEMENTAR E SUBSIDIÁRIA. INTELIGÊNCIA DO ARTIGO 1.696 DO CÓDIGO CIVIL. SÚMULA 596 STJ. GENITOR EM LUGAR NÃO SABIDO. VALOR ARBITRADO. POSSIBILIDADE FINANCEIRA DA AVÓ PATERNA</a:t>
            </a:r>
            <a:r>
              <a:rPr lang="pt-BR" dirty="0"/>
              <a:t>. SENTENÇA MANTIDA. RECURSO PARCIALMENTE CONHECIDO E NA PARTE CONHECIDA, NÃO PROVIDO. 1. Não se conhece das partes do recurso quando verificada a ausência de interesse recursal. 2. “</a:t>
            </a:r>
            <a:r>
              <a:rPr lang="pt-BR" b="1" dirty="0"/>
              <a:t>A obrigação alimentar dos avós tem natureza complementar e subsidiária, somente se configurando no caso de impossibilidade total ou parcial de seu cumprimento pelos pais”. (Súmula 596 STJ)</a:t>
            </a:r>
            <a:r>
              <a:rPr lang="pt-BR" dirty="0"/>
              <a:t>. 3. Recurso parcialmente conhecido e, na parte conhecida, não provido. (TJPR - 11ª </a:t>
            </a:r>
            <a:r>
              <a:rPr lang="pt-BR" dirty="0" err="1"/>
              <a:t>C.Cível</a:t>
            </a:r>
            <a:r>
              <a:rPr lang="pt-BR" dirty="0"/>
              <a:t> - 0002416-56.2016.8.16.0131 - Pato Branco - Rel.: Desembargador Fábio </a:t>
            </a:r>
            <a:r>
              <a:rPr lang="pt-BR" dirty="0" err="1"/>
              <a:t>Haick</a:t>
            </a:r>
            <a:r>
              <a:rPr lang="pt-BR" dirty="0"/>
              <a:t> Dalla Vecchia - J. 08.08.2019)</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Ação de Alimentos Avoengos</a:t>
            </a:r>
            <a:endParaRPr lang="pt-BR" b="1"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215383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5826" y="1578635"/>
            <a:ext cx="8808176" cy="4462728"/>
          </a:xfrm>
        </p:spPr>
        <p:txBody>
          <a:bodyPr/>
          <a:lstStyle/>
          <a:p>
            <a:pPr marL="0" indent="0" algn="just">
              <a:buNone/>
            </a:pPr>
            <a:r>
              <a:rPr lang="pt-BR" dirty="0"/>
              <a:t>AGRAVO DE INSTRUMENTO. </a:t>
            </a:r>
            <a:r>
              <a:rPr lang="pt-BR" b="1" dirty="0"/>
              <a:t>AÇÃO DE ALIMENTOS AVOENGOS AJUIZADA CONTRA A AVÓ PATERNA. NECESSIDADE DE INCLUSÃO DOS AVÓS MATERNOS NO POLO PASSIVO DA DEMANDA. ENTENDIMENTO DO STJ. DEVIDO POR CADA UM DOS AVÓS QUE SERÁ OBJETO </a:t>
            </a:r>
            <a:r>
              <a:rPr lang="pt-BR" b="1" dirty="0" smtClean="0"/>
              <a:t>DO </a:t>
            </a:r>
            <a:r>
              <a:rPr lang="pt-BR" b="1" i="1" dirty="0" smtClean="0"/>
              <a:t>QUANTUM</a:t>
            </a:r>
            <a:r>
              <a:rPr lang="pt-BR" b="1" dirty="0" smtClean="0"/>
              <a:t> </a:t>
            </a:r>
            <a:r>
              <a:rPr lang="pt-BR" b="1" dirty="0"/>
              <a:t>MÉRITO DA AÇÃO ALIMENTÍCIA</a:t>
            </a:r>
            <a:r>
              <a:rPr lang="pt-BR" dirty="0"/>
              <a:t>. DECISÃO MANTIDA. RECURSO NÃO PROVIDO. Ação de alimentos avoengos ajuizada pela ora agravante contra a avó paterna. Decisão agravada que determinou a inclusão de todos os avós – paternos e maternos, no polo passivo da demanda. Eventual contribuição espontânea dos avós maternos não impede a inclusão do polo passivo da ação. </a:t>
            </a:r>
            <a:r>
              <a:rPr lang="pt-BR" i="1" dirty="0"/>
              <a:t>Quantum</a:t>
            </a:r>
            <a:r>
              <a:rPr lang="pt-BR" dirty="0"/>
              <a:t> alimentar a ser apurado quando do julgamento do mérito da ação alimentar. Decisão mantida. Recurso não provido</a:t>
            </a:r>
            <a:r>
              <a:rPr lang="pt-BR" dirty="0" smtClean="0"/>
              <a:t>. </a:t>
            </a:r>
            <a:r>
              <a:rPr lang="pt-BR" dirty="0"/>
              <a:t>(TJPR - 11ª </a:t>
            </a:r>
            <a:r>
              <a:rPr lang="pt-BR" dirty="0" err="1"/>
              <a:t>C.Cível</a:t>
            </a:r>
            <a:r>
              <a:rPr lang="pt-BR" dirty="0"/>
              <a:t> - 0002784-65.2019.8.16.0000 - Curitiba - Rel.: Desembargador Sigurd Roberto Bengtsson - J. 11.07.2019)</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Ação de Alimentos Avoengos</a:t>
            </a:r>
            <a:endParaRPr lang="pt-BR"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27392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3718" y="1185773"/>
            <a:ext cx="8821269" cy="5152274"/>
          </a:xfrm>
        </p:spPr>
        <p:txBody>
          <a:bodyPr>
            <a:noAutofit/>
          </a:bodyPr>
          <a:lstStyle/>
          <a:p>
            <a:pPr algn="just"/>
            <a:r>
              <a:rPr lang="pt-BR" sz="1400" dirty="0" smtClean="0"/>
              <a:t>Bacharel </a:t>
            </a:r>
            <a:r>
              <a:rPr lang="pt-BR" sz="1400" dirty="0"/>
              <a:t>em Direito pela Universidade Federal do </a:t>
            </a:r>
            <a:r>
              <a:rPr lang="pt-BR" sz="1400" dirty="0" smtClean="0"/>
              <a:t>Paraná (UFPR), turma </a:t>
            </a:r>
            <a:r>
              <a:rPr lang="pt-BR" sz="1400" dirty="0"/>
              <a:t>de </a:t>
            </a:r>
            <a:r>
              <a:rPr lang="pt-BR" sz="1400" dirty="0" smtClean="0"/>
              <a:t>1.977. </a:t>
            </a:r>
            <a:endParaRPr lang="pt-BR" sz="1400" dirty="0"/>
          </a:p>
          <a:p>
            <a:pPr algn="just"/>
            <a:r>
              <a:rPr lang="pt-BR" sz="1400" dirty="0" smtClean="0"/>
              <a:t>Integrante </a:t>
            </a:r>
            <a:r>
              <a:rPr lang="pt-BR" sz="1400" dirty="0"/>
              <a:t>da Primeira Turma da Escola da Magistratura do Paraná </a:t>
            </a:r>
            <a:r>
              <a:rPr lang="pt-BR" sz="1400" dirty="0" smtClean="0"/>
              <a:t>(EMAP), em Curitiba/PR, </a:t>
            </a:r>
            <a:r>
              <a:rPr lang="pt-BR" sz="1400" dirty="0"/>
              <a:t>tendo concluído a formação com aprovação em segundo lugar</a:t>
            </a:r>
            <a:r>
              <a:rPr lang="pt-BR" sz="1400" dirty="0" smtClean="0"/>
              <a:t>.</a:t>
            </a:r>
          </a:p>
          <a:p>
            <a:pPr algn="just"/>
            <a:r>
              <a:rPr lang="pt-BR" sz="1400" dirty="0" smtClean="0"/>
              <a:t>Desembargadora </a:t>
            </a:r>
            <a:r>
              <a:rPr lang="pt-BR" sz="1400" dirty="0"/>
              <a:t>do Tribunal de Justiça do Estado do Paraná (TJPR), </a:t>
            </a:r>
            <a:r>
              <a:rPr lang="pt-BR" sz="1400" dirty="0" smtClean="0"/>
              <a:t>atualmente integrante </a:t>
            </a:r>
            <a:r>
              <a:rPr lang="pt-BR" sz="1400" dirty="0"/>
              <a:t>da 11ª Câmara </a:t>
            </a:r>
            <a:r>
              <a:rPr lang="pt-BR" sz="1400" dirty="0" smtClean="0"/>
              <a:t>Cível, tendo ingressado na carreira em 1.986. </a:t>
            </a:r>
            <a:endParaRPr lang="pt-BR" sz="1400" dirty="0"/>
          </a:p>
          <a:p>
            <a:pPr algn="just"/>
            <a:r>
              <a:rPr lang="pt-BR" sz="1400" dirty="0" smtClean="0"/>
              <a:t>Curso </a:t>
            </a:r>
            <a:r>
              <a:rPr lang="pt-BR" sz="1400" dirty="0"/>
              <a:t>de Logística e Mobilização Nacional, no Rio de </a:t>
            </a:r>
            <a:r>
              <a:rPr lang="pt-BR" sz="1400" dirty="0" smtClean="0"/>
              <a:t>Janeiro/RJ</a:t>
            </a:r>
            <a:r>
              <a:rPr lang="pt-BR" sz="1400" dirty="0"/>
              <a:t>, de </a:t>
            </a:r>
            <a:r>
              <a:rPr lang="pt-BR" sz="1400" dirty="0" smtClean="0"/>
              <a:t>24/02/2014 </a:t>
            </a:r>
            <a:r>
              <a:rPr lang="pt-BR" sz="1400" dirty="0"/>
              <a:t>a </a:t>
            </a:r>
            <a:r>
              <a:rPr lang="pt-BR" sz="1400" dirty="0" smtClean="0"/>
              <a:t>11/06/2014, </a:t>
            </a:r>
            <a:r>
              <a:rPr lang="pt-BR" sz="1400" dirty="0"/>
              <a:t>junto a Escola Superior de Guerra </a:t>
            </a:r>
            <a:r>
              <a:rPr lang="pt-BR" sz="1400" dirty="0" smtClean="0"/>
              <a:t>(ESG).</a:t>
            </a:r>
            <a:endParaRPr lang="pt-BR" sz="1400" dirty="0"/>
          </a:p>
          <a:p>
            <a:pPr algn="just"/>
            <a:r>
              <a:rPr lang="pt-BR" sz="1400" dirty="0" smtClean="0"/>
              <a:t>Sócia-fundadora </a:t>
            </a:r>
            <a:r>
              <a:rPr lang="pt-BR" sz="1400" dirty="0"/>
              <a:t>e 2ª Presidente Seccional do Instituto de Direito de Família </a:t>
            </a:r>
            <a:r>
              <a:rPr lang="pt-BR" sz="1400" dirty="0" smtClean="0"/>
              <a:t>(IBDFAM/Paraná).</a:t>
            </a:r>
          </a:p>
          <a:p>
            <a:pPr algn="just"/>
            <a:r>
              <a:rPr lang="pt-BR" sz="1400" dirty="0" smtClean="0"/>
              <a:t>Especialista em Direito de Família pela Pontifícia Universidade Católica do Paraná (PUC/PR) e Direito Constitucional pela Escola da Magistratura do Paraná (EMAP).</a:t>
            </a:r>
          </a:p>
          <a:p>
            <a:pPr algn="just"/>
            <a:r>
              <a:rPr lang="pt-BR" sz="1400" dirty="0" smtClean="0"/>
              <a:t>Extensão a nível de pós-graduação na Universidade </a:t>
            </a:r>
            <a:r>
              <a:rPr lang="pt-BR" sz="1400" dirty="0" err="1" smtClean="0"/>
              <a:t>Tor</a:t>
            </a:r>
            <a:r>
              <a:rPr lang="pt-BR" sz="1400" dirty="0" smtClean="0"/>
              <a:t> </a:t>
            </a:r>
            <a:r>
              <a:rPr lang="pt-BR" sz="1400" dirty="0" err="1" smtClean="0"/>
              <a:t>Vergata</a:t>
            </a:r>
            <a:r>
              <a:rPr lang="pt-BR" sz="1400" dirty="0" smtClean="0"/>
              <a:t>, Hamburgo e </a:t>
            </a:r>
            <a:r>
              <a:rPr lang="pt-BR" sz="1400" dirty="0" err="1" smtClean="0"/>
              <a:t>Ausburg</a:t>
            </a:r>
            <a:r>
              <a:rPr lang="pt-BR" sz="1400" dirty="0" smtClean="0"/>
              <a:t>, em Criminologia e Direitos Humanos, extensão em sedes de juízos de família em Coimbra, pelo Centro de Estudos de Coimbra, Portugal, e Direito Ambiental, em Buenos Aires, Argentina, sem ônus ao Poder Judiciário. </a:t>
            </a:r>
          </a:p>
          <a:p>
            <a:pPr algn="just"/>
            <a:r>
              <a:rPr lang="pt-BR" sz="1400" dirty="0" smtClean="0"/>
              <a:t>Entre 2.012 e 2.014 manifestou contribuições às causas de responsabilidade social no TJPR, tais como Conselho de Supervisão dos Juízos da Infância e Juventude (CONSIJ) e o Núcleo de Estatística e Gestão Estratégica (NEGE). </a:t>
            </a:r>
          </a:p>
          <a:p>
            <a:pPr algn="just"/>
            <a:r>
              <a:rPr lang="pt-BR" sz="1400" dirty="0" smtClean="0"/>
              <a:t>Ouvidora-Geral </a:t>
            </a:r>
            <a:r>
              <a:rPr lang="pt-BR" sz="1400" dirty="0"/>
              <a:t>do </a:t>
            </a:r>
            <a:r>
              <a:rPr lang="pt-BR" sz="1400" dirty="0" smtClean="0"/>
              <a:t>TJPR para </a:t>
            </a:r>
            <a:r>
              <a:rPr lang="pt-BR" sz="1400" dirty="0"/>
              <a:t>o biênio </a:t>
            </a:r>
            <a:r>
              <a:rPr lang="pt-BR" sz="1400" dirty="0" smtClean="0"/>
              <a:t>2.017/2.018</a:t>
            </a:r>
            <a:r>
              <a:rPr lang="pt-BR" sz="1400" dirty="0"/>
              <a:t>. </a:t>
            </a:r>
          </a:p>
          <a:p>
            <a:pPr algn="just"/>
            <a:r>
              <a:rPr lang="pt-BR" sz="1400" dirty="0" smtClean="0"/>
              <a:t>Coordenadora </a:t>
            </a:r>
            <a:r>
              <a:rPr lang="pt-BR" sz="1400" dirty="0"/>
              <a:t>da Coordenadoria Estadual da Mulher em Situação de Violência Doméstica e </a:t>
            </a:r>
            <a:r>
              <a:rPr lang="pt-BR" sz="1400" dirty="0" smtClean="0"/>
              <a:t>Familiar (CEVID) e </a:t>
            </a:r>
            <a:r>
              <a:rPr lang="pt-BR" sz="1400" dirty="0"/>
              <a:t>Supervisora de Metas do </a:t>
            </a:r>
            <a:r>
              <a:rPr lang="pt-BR" sz="1400" dirty="0" smtClean="0"/>
              <a:t>TJPR junto </a:t>
            </a:r>
            <a:r>
              <a:rPr lang="pt-BR" sz="1400" dirty="0"/>
              <a:t>ao Conselho Nacional de </a:t>
            </a:r>
            <a:r>
              <a:rPr lang="pt-BR" sz="1400" dirty="0" smtClean="0"/>
              <a:t>Justiça (CNJ). </a:t>
            </a:r>
            <a:endParaRPr lang="pt-BR" sz="1400" dirty="0"/>
          </a:p>
          <a:p>
            <a:pPr marL="370332" algn="just">
              <a:buFont typeface="Arial" panose="020B0604020202020204" pitchFamily="34" charset="0"/>
              <a:buChar char="•"/>
              <a:defRPr/>
            </a:pPr>
            <a:endParaRPr lang="pt-BR" sz="2000" dirty="0">
              <a:solidFill>
                <a:schemeClr val="tx1"/>
              </a:solidFill>
              <a:latin typeface="Arial" panose="020B0604020202020204" pitchFamily="34" charset="0"/>
              <a:cs typeface="Arial" panose="020B0604020202020204" pitchFamily="34" charset="0"/>
            </a:endParaRPr>
          </a:p>
          <a:p>
            <a:pPr algn="just">
              <a:buFont typeface="Arial" panose="020B0604020202020204" pitchFamily="34" charset="0"/>
              <a:buChar char="•"/>
            </a:pPr>
            <a:endParaRPr lang="pt-BR" sz="2000" dirty="0">
              <a:solidFill>
                <a:schemeClr val="tx1"/>
              </a:solidFill>
              <a:latin typeface="Arial" panose="020B0604020202020204" pitchFamily="34" charset="0"/>
              <a:cs typeface="Arial" panose="020B0604020202020204" pitchFamily="34"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733488" y="534025"/>
            <a:ext cx="6825628" cy="8359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3000" b="1" dirty="0" smtClean="0"/>
              <a:t>Desembargadora Lenice Bodstein</a:t>
            </a:r>
            <a:endParaRPr lang="pt-BR" sz="3000" b="1" dirty="0"/>
          </a:p>
        </p:txBody>
      </p:sp>
      <p:sp>
        <p:nvSpPr>
          <p:cNvPr id="4" name="Espaço Reservado para Número de Slide 3"/>
          <p:cNvSpPr>
            <a:spLocks noGrp="1"/>
          </p:cNvSpPr>
          <p:nvPr>
            <p:ph type="sldNum" sz="quarter" idx="12"/>
          </p:nvPr>
        </p:nvSpPr>
        <p:spPr>
          <a:xfrm>
            <a:off x="8223110" y="6492875"/>
            <a:ext cx="683339" cy="365125"/>
          </a:xfrm>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347540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7969" y="1561374"/>
            <a:ext cx="8704659" cy="4695642"/>
          </a:xfrm>
        </p:spPr>
        <p:txBody>
          <a:bodyPr>
            <a:normAutofit fontScale="85000" lnSpcReduction="10000"/>
          </a:bodyPr>
          <a:lstStyle/>
          <a:p>
            <a:pPr marL="0" indent="0" algn="just">
              <a:buNone/>
            </a:pPr>
            <a:r>
              <a:rPr lang="pt-BR" dirty="0"/>
              <a:t>APELAÇÃO CÍVEL. AÇÃO DE RECONHECIMENTO E DISSOLUÇÃO DE UNIÃO ESTÁVEL C/C PARTILHA DE BENS E ALIMENTOS. </a:t>
            </a:r>
            <a:endParaRPr lang="pt-BR" dirty="0" smtClean="0"/>
          </a:p>
          <a:p>
            <a:pPr marL="0" indent="0" algn="just">
              <a:buNone/>
            </a:pPr>
            <a:r>
              <a:rPr lang="pt-BR" dirty="0" smtClean="0"/>
              <a:t>SÍNTESE </a:t>
            </a:r>
            <a:r>
              <a:rPr lang="pt-BR" dirty="0"/>
              <a:t>FÁTICA. SENTENÇA QUE RECONHECE A UNIÃO ESTÁVEL, DECLARA A DISSOLUÇÃO, DETERMINA A PARTILHA DE BENS (VEÍCULO E DÍVIDAS) E FIXA ALIMENTOS EM FAVOR DA EX-COMPANHEIRA EM 50% DO SALÁRIO MÍNIMO NACIONAL. INSURGÊNCIA DA EX- COMPANHEIRA PARA MAJORAR A OBRIGAÇÃO ALIMENTAR PARA R$ 1.300,00. PRELIMINAR. PERDA DO OBJETO RECURSAL. NÃO ACOLHIMENTO. ALIMENTOS PROVISÓRIOS QUE FORAM FIXADOS PELO PERÍODO DE 12 MESES. DECISÃO MODIFICADA EM SEDE RECURSAL PARA PERENIZAR A OBRIGAÇÃO. SENTENÇA QUE MODIFICA O “QUANTUM” ALIMENTAR E NÃO FIXA TERMO FINAL DA OBRIGAÇÃO. OBRIGAÇÃO QUE SUBSISTE. </a:t>
            </a:r>
            <a:endParaRPr lang="pt-BR" dirty="0" smtClean="0"/>
          </a:p>
          <a:p>
            <a:pPr marL="0" indent="0" algn="just">
              <a:buNone/>
            </a:pPr>
            <a:r>
              <a:rPr lang="pt-BR" b="1" dirty="0" smtClean="0"/>
              <a:t>ALIMENTOS </a:t>
            </a:r>
            <a:r>
              <a:rPr lang="pt-BR" b="1" dirty="0"/>
              <a:t>À EX-COMPANHEIRA. MAJORAÇÃO. CABIMENTO PARCIAL. SUFICIÊNCIA DA DEMONSTRAÇÃO DO ACÚMULO ESTÁVEL INERENTE À RELAÇÃO CONJUGAL. DEPENDÊNCIA ECONÔMICA. NECESSIDADE DA </a:t>
            </a:r>
            <a:r>
              <a:rPr lang="pt-BR" b="1" dirty="0" smtClean="0"/>
              <a:t>EX-COMPANHEIRA </a:t>
            </a:r>
            <a:r>
              <a:rPr lang="pt-BR" b="1" dirty="0"/>
              <a:t>DEMONSTRADA. RESISTÊNCIA ECONÔMICA DO ALIMENTANTE. DEMONSTRAÇÃO SUFICIENTE. VALOR FIXADO QUE NÃO ATENDE AO BINÔMIO NECESSIDADE-POSSIBILIDADE À LUZ DA PROPORCIONALIDADE</a:t>
            </a:r>
            <a:r>
              <a:rPr lang="pt-BR" dirty="0"/>
              <a:t>. INTELIGÊNCIA DO ART. 1.694 CC E PRECEDENTES DO STJ. RECURSO CONHECIDO E PARCIALMENTE PROVIDO PARA MAJORAR OS ALIMENTOS PARA R$ 800,00, CORRIGIDOS ANUALMENTE PELO ÍNDICE TJ/PR, SEM LIMITAÇÃO TEMPORAL. (TJPR - 11ª </a:t>
            </a:r>
            <a:r>
              <a:rPr lang="pt-BR" dirty="0" err="1"/>
              <a:t>C.Cível</a:t>
            </a:r>
            <a:r>
              <a:rPr lang="pt-BR" dirty="0"/>
              <a:t> - 0023518-15.2017.8.16.0030 - Foz do Iguaçu - Rel.: Desembargadora Lenice Bodstein - J. 15.08.2019</a:t>
            </a:r>
            <a:r>
              <a:rPr lang="pt-BR" dirty="0" smtClean="0"/>
              <a:t>)</a:t>
            </a:r>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Ação de Alimentos entre ex-cônjuges ou ex-companheiros</a:t>
            </a:r>
            <a:endParaRPr lang="pt-BR" b="1"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534378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55608" y="1854679"/>
            <a:ext cx="8618394" cy="4186683"/>
          </a:xfrm>
        </p:spPr>
        <p:txBody>
          <a:bodyPr>
            <a:normAutofit/>
          </a:bodyPr>
          <a:lstStyle/>
          <a:p>
            <a:pPr marL="0" indent="0" algn="just">
              <a:buNone/>
            </a:pPr>
            <a:r>
              <a:rPr lang="pt-BR" dirty="0"/>
              <a:t>AGRAVO DE INSTRUMENTO. AÇÃO DE RECONHECIMENTO E DISSOLUÇÃO DE UNIÃO ESTÁVEL. DECISÃO QUE FIXOU ALIMENTOS PROVISÓRIOS À EX-ESPOSA NO VALOR DE 2 (DOIS) SALÁRIOS MÍNIMOS. </a:t>
            </a:r>
            <a:r>
              <a:rPr lang="pt-BR" b="1" dirty="0"/>
              <a:t>AGRAVADA/EX-ESPOSA QUE TEM INSCRIÇÃO ATIVA NA OAB, MAS NUNCA EXERCEU A ATIVIDADE. COMPROVADA A DEPENDÊNCIA FINANCEIRA DA AGRAVADA DURAÇÃO DA UNIÃO ESTÁVEL. NECESSIDADE DE FIXAÇÃO DOS ALIMENTOS PROVISÓRIOS EM CARÁTER TRANSITÓRIO. CASAL QUE MANTINHA ALTO PADRÃO DE VIDA</a:t>
            </a:r>
            <a:r>
              <a:rPr lang="pt-BR" dirty="0"/>
              <a:t>. MANTIDO O VALOR DOS ALIMENTOS PROVISÓRIOS FIXADO NA DECISÃO AGRAVADA. RECURSO CONHECIDO E NÃO PROVIDO. I- RELATÓRIO. (TJPR - 11ª </a:t>
            </a:r>
            <a:r>
              <a:rPr lang="pt-BR" dirty="0" err="1"/>
              <a:t>C.Cível</a:t>
            </a:r>
            <a:r>
              <a:rPr lang="pt-BR" dirty="0"/>
              <a:t> - 0052530-33.2018.8.16.0000 - Ponta Grossa - Rel.: Desembargador Sigurd Roberto Bengtsson - J. 07.08.2019)</a:t>
            </a:r>
          </a:p>
          <a:p>
            <a:pPr algn="just"/>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Ação de Alimentos entre ex-cônjuges ou ex-companheiros</a:t>
            </a:r>
            <a:endParaRPr lang="pt-BR"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925354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1102" y="1621767"/>
            <a:ext cx="8652900" cy="4195309"/>
          </a:xfrm>
        </p:spPr>
        <p:txBody>
          <a:bodyPr>
            <a:normAutofit lnSpcReduction="10000"/>
          </a:bodyPr>
          <a:lstStyle/>
          <a:p>
            <a:pPr marL="0" indent="0" algn="just">
              <a:buNone/>
            </a:pPr>
            <a:r>
              <a:rPr lang="pt-BR" dirty="0"/>
              <a:t>DIREITO DE FAMÍLIA – AÇÃO REVISIONAL DE ALIMENTOS – PARCIAL PROCEDÊNCIA – INCONFORMISMO – APELAÇÃO CÍVEL E RECURSO ADESIVO. </a:t>
            </a:r>
            <a:r>
              <a:rPr lang="pt-BR" b="1" dirty="0"/>
              <a:t>BINÔMIO NECESSIDADE E POSSIBILIDADE</a:t>
            </a:r>
            <a:r>
              <a:rPr lang="pt-BR" dirty="0"/>
              <a:t> </a:t>
            </a:r>
            <a:r>
              <a:rPr lang="pt-BR" b="1" dirty="0"/>
              <a:t>– FILHO MAIOR DE IDADE – EXCEPCIONALIDADE DOS ALIMENTOS – CURSO SUPERIOR EM PERÍODO INTEGRAL – IMPEDIMENTO AO EXERCÍCIO DE ATIVIDADE LABORAL</a:t>
            </a:r>
            <a:r>
              <a:rPr lang="pt-BR" dirty="0"/>
              <a:t>. </a:t>
            </a:r>
            <a:r>
              <a:rPr lang="pt-BR" b="1" dirty="0"/>
              <a:t>FILHO MENOR QUE NECESSITA DE CUIDADOS ESPECIAIS. GENITORA QUE TEM O DEVER DE AUXILIAR NA MANUTENÇÃO DOS FILHOS</a:t>
            </a:r>
            <a:r>
              <a:rPr lang="pt-BR" dirty="0"/>
              <a:t> – </a:t>
            </a:r>
            <a:r>
              <a:rPr lang="pt-BR" b="1" dirty="0"/>
              <a:t>REDUÇÃO DA CAPACIDADE ECONÔMICA DO ALIMENTANTE NÃO COMPROVADA </a:t>
            </a:r>
            <a:r>
              <a:rPr lang="pt-BR" dirty="0"/>
              <a:t>– PROFISSIONAL LIBERAL – CIÊNCIA DO DEVER ALIMENTAR. PENSÃO QUE DEVE GARANTIR A MANUTENÇÃO DO PADRÃO DE VIDA – </a:t>
            </a:r>
            <a:r>
              <a:rPr lang="pt-BR" b="1" dirty="0"/>
              <a:t>ELEMENTOS FÁTICO-PROBATÓRIOS DOS AUTOS QUE AUTORIZAM A REDUÇÃO DOS ALIMENTOS ANTERIORMENTE ACORDADOS</a:t>
            </a:r>
            <a:r>
              <a:rPr lang="pt-BR" dirty="0"/>
              <a:t> – NOVOS VALORES PROPOSTOS NA SENTENÇA QUE DEVEM SER MANTIDOS – ATENÇÃO AOS PRINCÍPIOS DA RAZOABILIDADE E PROPORCIONALIDADE –RECURSOS CONHECIDOS E DESPROVIDOS. (TJPR - 11ª </a:t>
            </a:r>
            <a:r>
              <a:rPr lang="pt-BR" dirty="0" err="1"/>
              <a:t>C.Cível</a:t>
            </a:r>
            <a:r>
              <a:rPr lang="pt-BR" dirty="0"/>
              <a:t> - 0011325-02.2016.8.16.0030 - Foz do Iguaçu - Rel.: Desembargador Ruy Muggiati - J. 21.08.2019)</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Ação Revisional de Alimentos</a:t>
            </a:r>
            <a:endParaRPr lang="pt-BR"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059304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7076" y="1521229"/>
            <a:ext cx="8766926" cy="4520133"/>
          </a:xfrm>
        </p:spPr>
        <p:txBody>
          <a:bodyPr>
            <a:normAutofit fontScale="77500" lnSpcReduction="20000"/>
          </a:bodyPr>
          <a:lstStyle/>
          <a:p>
            <a:pPr marL="0" indent="0" algn="just">
              <a:buNone/>
            </a:pPr>
            <a:r>
              <a:rPr lang="pt-BR" dirty="0"/>
              <a:t>APELAÇÃO CÍVEL. AÇÃO REVISIONAL DE ALIMENTOS. SÍNTESE FÁTICA. PLEITO DE MAJORAÇÃO DOS ALIMENTOS DE 01 PARA 09 SALÁRIOS MÍNIMOS. TUTELA ANTECIPADA. PENSÃO PROVISÓRIA FIXADA EM 03 SALÁRIO MÍNIMOS. SENTENÇA PROCEDENTE QUE ARBITROU ALIMENTOS EM 01 (UM) SALÁRIO MÍNIMO, ACRESCIDO DE MENSALIDADE ESCOLAR, PLANO DE SAÚDE E ATIVIDADE EXTRACURRICULAR PAGOS </a:t>
            </a:r>
            <a:r>
              <a:rPr lang="pt-BR" i="1" dirty="0"/>
              <a:t>IN NATURA </a:t>
            </a:r>
            <a:r>
              <a:rPr lang="pt-BR" dirty="0"/>
              <a:t>E METADE DAS DESPESAS COM MATERIAL ESCOLAR E UNIFORME DO MENOR. INSURGÊNCIA DE AMBAS AS PARTES. </a:t>
            </a:r>
            <a:r>
              <a:rPr lang="pt-BR" i="1" dirty="0"/>
              <a:t>QUANTUM</a:t>
            </a:r>
            <a:r>
              <a:rPr lang="pt-BR" dirty="0"/>
              <a:t> ALIMENTAR. </a:t>
            </a:r>
            <a:endParaRPr lang="pt-BR" dirty="0" smtClean="0"/>
          </a:p>
          <a:p>
            <a:pPr marL="0" indent="0" algn="just">
              <a:buNone/>
            </a:pPr>
            <a:r>
              <a:rPr lang="pt-BR" dirty="0" smtClean="0"/>
              <a:t>RECURSO </a:t>
            </a:r>
            <a:r>
              <a:rPr lang="pt-BR" dirty="0"/>
              <a:t>01 DO ALIMENTANTE. REDUÇÃO DO MONTANTE FIXADO. ARBITRAR COMO ÚNICA VERBA </a:t>
            </a:r>
            <a:r>
              <a:rPr lang="pt-BR" i="1" dirty="0"/>
              <a:t>IN NATURA </a:t>
            </a:r>
            <a:r>
              <a:rPr lang="pt-BR" dirty="0"/>
              <a:t>O PLANO DE SAÚDE. </a:t>
            </a:r>
            <a:r>
              <a:rPr lang="pt-BR" b="1" dirty="0"/>
              <a:t>NECESSIDADE PRESUMIDA DO MENOR. CONSTITUIÇÃO DE NOVA PROLE. 03 FILHOS E ESPOSA PARA PROVER O SUSTENTO. AUSÊNCIA DE RESISTÊNCIA ECONÔMICA DO GENITOR NÃO DEMONSTRADA. BINÔMIO NECESSIDADE-POSSIBILIDADE. PRINCÍPIO DA RAZOABILIDADE</a:t>
            </a:r>
            <a:r>
              <a:rPr lang="pt-BR" dirty="0"/>
              <a:t>. INTELIGÊNCIA DO ARTIGO 1.694 DO CÓDIGO CIVIL. IMPRESCINDÍVEL ANÁLISE DAS NECESSIDADES INDIVIDUAIS. PRINCÍPIO DA IGUALDADE ENTRE OS FILHOS. 1. A constituição de nova família e prole não sustenta minoração de obrigação de assistir integral à prole anterior ou redução de contribuição alimentar. </a:t>
            </a:r>
            <a:endParaRPr lang="pt-BR" dirty="0" smtClean="0"/>
          </a:p>
          <a:p>
            <a:pPr marL="0" indent="0" algn="just">
              <a:buNone/>
            </a:pPr>
            <a:r>
              <a:rPr lang="pt-BR" dirty="0" smtClean="0"/>
              <a:t>RECURSO </a:t>
            </a:r>
            <a:r>
              <a:rPr lang="pt-BR" dirty="0"/>
              <a:t>02 DO ALIMENTADO. </a:t>
            </a:r>
            <a:r>
              <a:rPr lang="pt-BR" b="1" dirty="0"/>
              <a:t>MAJORAÇÃO DOS ALIMENTOS PARA 03 SALÁRIOS MÍNIMOS. INVIABILIDADE. RESISTÊNCIA ECONÔMICA DO GENITOR NÃO COMPROVADA PARA ESSE MONTANTE. CONVERSÃO DOS ALIMENTOS </a:t>
            </a:r>
            <a:r>
              <a:rPr lang="pt-BR" b="1" i="1" dirty="0"/>
              <a:t>IN NATURA </a:t>
            </a:r>
            <a:r>
              <a:rPr lang="pt-BR" b="1" dirty="0"/>
              <a:t>PARA </a:t>
            </a:r>
            <a:r>
              <a:rPr lang="pt-BR" b="1" i="1" dirty="0"/>
              <a:t>IN PECUNIA</a:t>
            </a:r>
            <a:r>
              <a:rPr lang="pt-BR" b="1" dirty="0"/>
              <a:t>. POSSIBILIDADE</a:t>
            </a:r>
            <a:r>
              <a:rPr lang="pt-BR" dirty="0"/>
              <a:t>. DELIMITAÇÃO DO VALOR PARA FUTURA EXECUÇÃO E FIXAÇÃO DOS HONORÁRIOS ADVOCATÍCIOS. MANUTENÇÃO DO PLANO DE SAÚDE </a:t>
            </a:r>
            <a:r>
              <a:rPr lang="pt-BR" i="1" dirty="0"/>
              <a:t>IN NATURA</a:t>
            </a:r>
            <a:r>
              <a:rPr lang="pt-BR" dirty="0"/>
              <a:t>. VERBA HONORÁRIA. MAJORAÇÃO. IMPOSSIBILIDADE. QUANTUM FIXADO EM GRAU MÁXIMO. INTELIGÊNCIA DO ARTIGO 85, §11, DO CÓDIGO DE PROCESSO CIVIL DE 2015. RECURSO 01 CONHECIDO E NÃO PROVIDO. RECURSO 02 CONHECIDO E PARCIALMENTE PROVIDO PARA MAJORAR OS ALIMENTOS </a:t>
            </a:r>
            <a:r>
              <a:rPr lang="pt-BR" i="1" dirty="0"/>
              <a:t>IN PECUNIA </a:t>
            </a:r>
            <a:r>
              <a:rPr lang="pt-BR" dirty="0"/>
              <a:t>PARA 1,5 (UM E MEIO) SALÁRIO MÍNIMO ACRESCIDO DE PLANO DE SAÚDE </a:t>
            </a:r>
            <a:r>
              <a:rPr lang="pt-BR" i="1" dirty="0"/>
              <a:t>IN NATURA</a:t>
            </a:r>
            <a:r>
              <a:rPr lang="pt-BR" dirty="0"/>
              <a:t>. </a:t>
            </a:r>
            <a:r>
              <a:rPr lang="pt-BR" dirty="0" smtClean="0"/>
              <a:t>(</a:t>
            </a:r>
            <a:r>
              <a:rPr lang="pt-BR" dirty="0"/>
              <a:t>TJPR - 11ª </a:t>
            </a:r>
            <a:r>
              <a:rPr lang="pt-BR" dirty="0" err="1"/>
              <a:t>C.Cível</a:t>
            </a:r>
            <a:r>
              <a:rPr lang="pt-BR" dirty="0"/>
              <a:t> - 0044975-30.2012.8.16.0014 - Londrina - Rel.: Desembargadora Lenice Bodstein - J. 11.07.2019)</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Ação Revisional de Alimentos</a:t>
            </a:r>
            <a:endParaRPr lang="pt-BR"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545820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07364" y="1518254"/>
            <a:ext cx="8661527" cy="4333332"/>
          </a:xfrm>
        </p:spPr>
        <p:txBody>
          <a:bodyPr>
            <a:normAutofit lnSpcReduction="10000"/>
          </a:bodyPr>
          <a:lstStyle/>
          <a:p>
            <a:pPr marL="0" indent="0" algn="just">
              <a:buNone/>
            </a:pPr>
            <a:r>
              <a:rPr lang="pt-BR" dirty="0"/>
              <a:t>APELAÇÃO CÍVEL. AÇÃO DE EXONERAÇÃO DE ALIMENTOS. </a:t>
            </a:r>
            <a:endParaRPr lang="pt-BR" dirty="0" smtClean="0"/>
          </a:p>
          <a:p>
            <a:pPr marL="0" indent="0" algn="just">
              <a:buNone/>
            </a:pPr>
            <a:r>
              <a:rPr lang="pt-BR" dirty="0" smtClean="0"/>
              <a:t>SÍNTESE </a:t>
            </a:r>
            <a:r>
              <a:rPr lang="pt-BR" dirty="0"/>
              <a:t>FÁTICA. PLEITO DE EXONERAÇÃO ALIMENTAR DE 17% DOS RENDIMENTOS DO ALIMENTANTE EM FAVOR DA FILHA MAIOR DE IDADE. SENTENÇA DE IMPROCEDÊNCIA. INSURGÊNCIA DO ALIMENTANTE PARA A EXONERAÇÃO ALIMENTAR. ALEGA MAIORIDADE E DEVER DE PROVER O PRÓPRIO SUSTENTO. AUSÊNCIA DE CONDIÇÃO ECONÔMICA. PROVÊ A SUBSISTÊNCIA DE OUTRO FILHO MENOR. DÍVIDAS DE HABITAÇÃO. </a:t>
            </a:r>
            <a:endParaRPr lang="pt-BR" dirty="0" smtClean="0"/>
          </a:p>
          <a:p>
            <a:pPr marL="0" indent="0" algn="just">
              <a:buNone/>
            </a:pPr>
            <a:r>
              <a:rPr lang="pt-BR" dirty="0" smtClean="0"/>
              <a:t>EXONERAÇÃO </a:t>
            </a:r>
            <a:r>
              <a:rPr lang="pt-BR" dirty="0"/>
              <a:t>ALIMENTAR. IMPOSSIBILIDADE. </a:t>
            </a:r>
            <a:r>
              <a:rPr lang="pt-BR" b="1" dirty="0"/>
              <a:t>MAIORIDADE QUE NÃO EXTINGUE AUTOMATICAMENTE O DEVER DE PAGAR ALIMENTOS. ESTUDANTE UNIVERSITÁRIA. NECESSIDADE COMPROVADA. AUSÊNCIA DE RESISTÊNCIA ECONÔMICA DO ALIMENTANTE. DEMONSTRAÇÃO INSUFICIENTE.</a:t>
            </a:r>
            <a:r>
              <a:rPr lang="pt-BR" dirty="0"/>
              <a:t> BINÔMIO NECESSIDADE-POSSIBILIDADE. PRINCÍPIO DA RAZOABILIDADE. INTELIGÊNCIA DO ARTIGO 1.694 DO CÓDIGO CIVIL. </a:t>
            </a:r>
            <a:r>
              <a:rPr lang="pt-BR" dirty="0" smtClean="0"/>
              <a:t>(...) </a:t>
            </a:r>
            <a:r>
              <a:rPr lang="pt-BR" dirty="0"/>
              <a:t>RECURSO CONHECIDO E NÃO PROVIDO, MAJORANDO-SE A VERBA HONORÁRIA EM GRAU RECURSAL PARA 13% SOBRE O VALOR DA CAUSA. (TJPR - 11ª </a:t>
            </a:r>
            <a:r>
              <a:rPr lang="pt-BR" dirty="0" err="1"/>
              <a:t>C.Cível</a:t>
            </a:r>
            <a:r>
              <a:rPr lang="pt-BR" dirty="0"/>
              <a:t> - 0007454-90.2018.8.16.0030 - Foz do Iguaçu - Rel.: Desembargadora Lenice Bodstein - J. 15.08.2019)</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Exoneração de Alimentos</a:t>
            </a:r>
          </a:p>
          <a:p>
            <a:r>
              <a:rPr lang="pt-BR" dirty="0" smtClean="0"/>
              <a:t>Prole</a:t>
            </a:r>
            <a:endParaRPr lang="pt-BR"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457035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60717" y="1725283"/>
            <a:ext cx="8713285" cy="4316079"/>
          </a:xfrm>
        </p:spPr>
        <p:txBody>
          <a:bodyPr>
            <a:normAutofit lnSpcReduction="10000"/>
          </a:bodyPr>
          <a:lstStyle/>
          <a:p>
            <a:pPr marL="0" indent="0" algn="just">
              <a:buNone/>
            </a:pPr>
            <a:r>
              <a:rPr lang="pt-BR" dirty="0"/>
              <a:t>APELAÇÃO CÍVEL. AÇÃO DE EXONERAÇÃO DE ALIMENTOS. </a:t>
            </a:r>
            <a:endParaRPr lang="pt-BR" dirty="0" smtClean="0"/>
          </a:p>
          <a:p>
            <a:pPr marL="0" indent="0" algn="just">
              <a:buNone/>
            </a:pPr>
            <a:r>
              <a:rPr lang="pt-BR" dirty="0" smtClean="0"/>
              <a:t>SÍNTESE </a:t>
            </a:r>
            <a:r>
              <a:rPr lang="pt-BR" dirty="0"/>
              <a:t>FÁTICA. PLEITO DE EXONERAÇÃO ALIMENTAR DE 40% DO SALÁRIO MÍNIMO EM FAVOR DA ALIMENTADA MAIOR DE IDADE. SENTENÇA DE IMPROCEDÊNCIA. </a:t>
            </a:r>
            <a:r>
              <a:rPr lang="pt-BR" b="1" dirty="0"/>
              <a:t>INSURGÊNCIA DO ALIMENTANTE FACE MAIORIDADE E FORMAÇÃO DE ENSINO SUPERIOR</a:t>
            </a:r>
            <a:r>
              <a:rPr lang="pt-BR" dirty="0"/>
              <a:t>. </a:t>
            </a:r>
            <a:endParaRPr lang="pt-BR" dirty="0" smtClean="0"/>
          </a:p>
          <a:p>
            <a:pPr marL="0" indent="0" algn="just">
              <a:buNone/>
            </a:pPr>
            <a:r>
              <a:rPr lang="pt-BR" dirty="0" smtClean="0"/>
              <a:t>EXONERAÇÃO </a:t>
            </a:r>
            <a:r>
              <a:rPr lang="pt-BR" dirty="0"/>
              <a:t>ALIMENTAR. PROVIMENTO PARCIAL. </a:t>
            </a:r>
            <a:r>
              <a:rPr lang="pt-BR" b="1" dirty="0"/>
              <a:t>ALIMENTADA QUE APONTOU NECESSIDADE CONSUBSTANCIADA EM CURSO DE GRADUAÇÃO. MAIORIDADE INCONTROVERSA. CONCLUSÃO DA FORMAÇÃO PROFISSIONAL NO TRÂMITE DO FEITO. EXONERAÇÃO DA OBRIGAÇÃO ALIMENTAR A PARTIR DA CONCLUSÃO DO CURSO SUPERIOR. NECESSIDADE PERSISTENTE NÃO DEMONSTRADA. ÔNUS QUE LHE INCUMBIA EM RAZÃO DA MAIORIDADE</a:t>
            </a:r>
            <a:r>
              <a:rPr lang="pt-BR" dirty="0"/>
              <a:t>. BINÔMIO NECESSIDADE-POSSIBILIDADE. RECONHECIMENTO PARCIAL. RECURSO CONHECIDO E PROVIDO PARCIALMENTE PARA EXONERAR O APELANTE DA OBRIGAÇÃO ALIMENTAR A PARTIR DE DA COLAÇÃO DE GRAU EM NÍVEL SUPERIOR PELA ALIMENTADA. (TJPR - 11ª </a:t>
            </a:r>
            <a:r>
              <a:rPr lang="pt-BR" dirty="0" err="1"/>
              <a:t>C.Cível</a:t>
            </a:r>
            <a:r>
              <a:rPr lang="pt-BR" dirty="0"/>
              <a:t> - 0001507-54.2018.8.16.0095 - Curitiba - Rel.: Desembargadora Lenice Bodstein - J. 24.07.2019)</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Exoneração de Alimentos</a:t>
            </a:r>
          </a:p>
          <a:p>
            <a:r>
              <a:rPr lang="pt-BR" dirty="0" smtClean="0"/>
              <a:t>Prole</a:t>
            </a:r>
            <a:endParaRPr lang="pt-BR"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056661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26211" y="1733909"/>
            <a:ext cx="8747791" cy="4307453"/>
          </a:xfrm>
        </p:spPr>
        <p:txBody>
          <a:bodyPr>
            <a:normAutofit fontScale="92500" lnSpcReduction="10000"/>
          </a:bodyPr>
          <a:lstStyle/>
          <a:p>
            <a:pPr marL="0" indent="0" algn="just">
              <a:buNone/>
            </a:pPr>
            <a:r>
              <a:rPr lang="pt-BR" dirty="0"/>
              <a:t>AGRAVO DE INSTRUMENTO. AÇÃO DE EXONERAÇÃO DE ALIMENTOS. </a:t>
            </a:r>
            <a:endParaRPr lang="pt-BR" dirty="0" smtClean="0"/>
          </a:p>
          <a:p>
            <a:pPr marL="0" indent="0" algn="just">
              <a:buNone/>
            </a:pPr>
            <a:r>
              <a:rPr lang="pt-BR" dirty="0" smtClean="0"/>
              <a:t>SÍNTESE </a:t>
            </a:r>
            <a:r>
              <a:rPr lang="pt-BR" dirty="0"/>
              <a:t>FÁTICA. PEDIDO INICIAL DE EXONERAÇÃO DA OBRIGAÇÃO ALIMENTAR FIXADA EM FAVOR DE EX-CÔNJUGE. DECISÃO QUE INDEFERIU A CONCESSÃO DE EXONERAÇÃO EM SEDE LIMINAR. INSURGÊNCIA DO ALIMENTANTE PARA A CONCESSÃO DA TUTELA, ANTE A MODIFICAÇÃO DA SUA POSSIBILIDADE E DA NECESSIDADE DA ALIMENTADA OU, ALTERNATIVAMENTE, A REDUÇÃO DO “QUANTUM” ALIMENTAR. </a:t>
            </a:r>
            <a:endParaRPr lang="pt-BR" dirty="0" smtClean="0"/>
          </a:p>
          <a:p>
            <a:pPr marL="0" indent="0" algn="just">
              <a:buNone/>
            </a:pPr>
            <a:r>
              <a:rPr lang="pt-BR" dirty="0" smtClean="0"/>
              <a:t>ALIMENTOS</a:t>
            </a:r>
            <a:r>
              <a:rPr lang="pt-BR" dirty="0"/>
              <a:t>. REDUÇÃO DO “QUANTUM”. NÃO CONHECIMENTO SOB PENA DE SUPRESSÃO DE INSTÂNCIA. PRETENSÃO FORMULADA EM SEDE RECURSAL SOBRE A QUAL NÃO SE PRONUNCIOU O MAGISTRADO SINGULAR. DEVOLUTIVIDADE RESTRITA DO RECURSO. INTELIGÊNCIA DO ART. 1.008 DO CPC. </a:t>
            </a:r>
            <a:r>
              <a:rPr lang="pt-BR" b="1" dirty="0"/>
              <a:t>EXONERAÇÃO DE ALIMENTOS EM SEDE LIMINAR</a:t>
            </a:r>
            <a:r>
              <a:rPr lang="pt-BR" dirty="0"/>
              <a:t>. NÃO PROVIDO. </a:t>
            </a:r>
            <a:r>
              <a:rPr lang="pt-BR" b="1" dirty="0"/>
              <a:t>RISCO AO SUSTENTO DA ALIMENTADA. PLEITO QUE DEVE SER ANALISADO APÓS O CONTRADITÓRIO, NA ESTEIRA DO ENTENDIMENTO DA </a:t>
            </a:r>
            <a:r>
              <a:rPr lang="pt-BR" b="1" dirty="0" smtClean="0"/>
              <a:t>SÚMULA </a:t>
            </a:r>
            <a:r>
              <a:rPr lang="pt-BR" b="1" dirty="0"/>
              <a:t>358 DO STJ. IMPOSSIBILIDADE DE CONSTATAÇÃO DE EXTINÇÃO DA NECESSIDADE DA ALIMENTADA EM SEDE LIMINAR</a:t>
            </a:r>
            <a:r>
              <a:rPr lang="pt-BR" dirty="0"/>
              <a:t>. RECURSO CONHECIDO PARCIALMENTE E, NA PARTE CONHECIDA, NÃO PROVIDO. (TJPR - 11ª </a:t>
            </a:r>
            <a:r>
              <a:rPr lang="pt-BR" dirty="0" err="1"/>
              <a:t>C.Cível</a:t>
            </a:r>
            <a:r>
              <a:rPr lang="pt-BR" dirty="0"/>
              <a:t> - 0012762-03.2018.8.16.0000 - Jacarezinho - Rel.: Desembargadora Lenice Bodstein - J. 30.05.2019)</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Exoneração de Alimentos</a:t>
            </a:r>
          </a:p>
          <a:p>
            <a:r>
              <a:rPr lang="pt-BR" dirty="0" smtClean="0"/>
              <a:t>Ex-cônjuges ou ex-companheiros</a:t>
            </a:r>
            <a:endParaRPr lang="pt-BR" b="1"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33257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4838" y="1682151"/>
            <a:ext cx="8739164" cy="4359211"/>
          </a:xfrm>
        </p:spPr>
        <p:txBody>
          <a:bodyPr>
            <a:normAutofit/>
          </a:bodyPr>
          <a:lstStyle/>
          <a:p>
            <a:pPr marL="0" indent="0" algn="just">
              <a:buNone/>
            </a:pPr>
            <a:r>
              <a:rPr lang="pt-BR" dirty="0"/>
              <a:t>AGRAVO DE INSTRUMENTO. DIREITO DE FAMÍLIA. EXONERAÇÃO. ALIMENTOS. EX-CONVIVENTE. CARÁTER EXCEPCIONAL. DEVER DE SOLIDARIEDADE. NÃO CONSTITUIÇÃO DE PENA. PAGAMENTO POR 19 ANOS. </a:t>
            </a:r>
            <a:r>
              <a:rPr lang="pt-BR" b="1" dirty="0"/>
              <a:t>PREJUÍZO AO SUSTENTO DO ALIMENTANTE</a:t>
            </a:r>
            <a:r>
              <a:rPr lang="pt-BR" dirty="0"/>
              <a:t>. INADIMISSIBILIDADE. PRINCÍPIO DA DIGNIDADE DA PESSOA HUMANA. PREVALÊNCIA. </a:t>
            </a:r>
            <a:r>
              <a:rPr lang="pt-BR" b="1" dirty="0"/>
              <a:t>ALIMENTANTE MAIOR DE 70 ANOS. EXONERAÇÃO LIMINAR, EXCEPCIONALIDADE. RECURSO CONHECIDO E PROVIDO.</a:t>
            </a:r>
            <a:r>
              <a:rPr lang="pt-BR" dirty="0"/>
              <a:t> 1. Os alimentos provisórios em favor do </a:t>
            </a:r>
            <a:r>
              <a:rPr lang="pt-BR" dirty="0" err="1"/>
              <a:t>ex-convivente</a:t>
            </a:r>
            <a:r>
              <a:rPr lang="pt-BR" dirty="0"/>
              <a:t> são excepcionais, podendo ser concedidos com fundamento no dever de solidariedade entre os </a:t>
            </a:r>
            <a:r>
              <a:rPr lang="pt-BR" dirty="0" err="1"/>
              <a:t>ex-consortes</a:t>
            </a:r>
            <a:r>
              <a:rPr lang="pt-BR" dirty="0"/>
              <a:t>, desde que comprovada a efetiva e indispensável necessidade do alimentando e a possibilidade do alimentante</a:t>
            </a:r>
            <a:r>
              <a:rPr lang="pt-BR" dirty="0" smtClean="0"/>
              <a:t>. 2</a:t>
            </a:r>
            <a:r>
              <a:rPr lang="pt-BR" dirty="0"/>
              <a:t>. </a:t>
            </a:r>
            <a:r>
              <a:rPr lang="pt-BR" b="1" dirty="0"/>
              <a:t>Não se pode perder de vista que, em se tratando de alimentos prestados à ex-companheira, esses são pagos em razão do dever de solidariedade e, de fato, não constituem uma pena, tampouco podem causar gravame a subsistência de quem os presta</a:t>
            </a:r>
            <a:r>
              <a:rPr lang="pt-BR" dirty="0" smtClean="0"/>
              <a:t>. 3</a:t>
            </a:r>
            <a:r>
              <a:rPr lang="pt-BR" dirty="0"/>
              <a:t>. Recurso conhecido e provido. (TJPR - 11ª </a:t>
            </a:r>
            <a:r>
              <a:rPr lang="pt-BR" dirty="0" err="1"/>
              <a:t>C.Cível</a:t>
            </a:r>
            <a:r>
              <a:rPr lang="pt-BR" dirty="0"/>
              <a:t> - 0024833-03.2019.8.16.0000 - Curitiba -  Rel.: Desembargador Fábio </a:t>
            </a:r>
            <a:r>
              <a:rPr lang="pt-BR" dirty="0" err="1"/>
              <a:t>Haick</a:t>
            </a:r>
            <a:r>
              <a:rPr lang="pt-BR" dirty="0"/>
              <a:t> Dalla Vecchia -  J. 21.08.2019)</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Exoneração de Alimentos</a:t>
            </a:r>
          </a:p>
          <a:p>
            <a:r>
              <a:rPr lang="pt-BR" dirty="0" smtClean="0"/>
              <a:t>Ex-cônjuges ou ex-companheiros</a:t>
            </a:r>
            <a:endParaRPr lang="pt-BR"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68245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8958" y="1785669"/>
            <a:ext cx="8765044" cy="4255694"/>
          </a:xfrm>
        </p:spPr>
        <p:txBody>
          <a:bodyPr>
            <a:normAutofit/>
          </a:bodyPr>
          <a:lstStyle/>
          <a:p>
            <a:pPr marL="0" indent="0" algn="just">
              <a:buNone/>
            </a:pPr>
            <a:r>
              <a:rPr lang="pt-BR" dirty="0"/>
              <a:t>APELAÇÃO CÍVEL. AÇÃO DE EXONERAÇÃO DE ALIMENTOS – SENTENÇA DE IMPROCEDÊNCIA – INSURGÊNCIA DO ALIMENTANTE – </a:t>
            </a:r>
            <a:r>
              <a:rPr lang="pt-BR" b="1" dirty="0"/>
              <a:t>PRETENSÃO DE AFASTAR A OBRIGAÇÃO DE PRESTAR ALIMENTOS À EX-ESPOSA – IMPOSSIBILIDADE – NÃO COMPROVAÇÃO DE ALTERAÇÃO NA SITUAÇÃO FÁTICA DESDE QUE CELEBRADO O ACORDO DE ALIMENTOS – ALIMENTANDA QUE CONTINUA DEPENDENDO DO AUXÍLIO DO EX-MARIDO PARA MANTER SUA SUBSISTÊNCIA</a:t>
            </a:r>
            <a:r>
              <a:rPr lang="pt-BR" dirty="0"/>
              <a:t>. SENTENÇA MANTIDA. RECURSO DESPROVIDO. MAJORAÇÃO DOS HONORÁRIOS EM GRAU RECURSAL. (TJPR - 11ª </a:t>
            </a:r>
            <a:r>
              <a:rPr lang="pt-BR" dirty="0" err="1"/>
              <a:t>C.Cível</a:t>
            </a:r>
            <a:r>
              <a:rPr lang="pt-BR" dirty="0"/>
              <a:t> - 0001261-70.2018.8.16.0188 - Curitiba - Rel.: Desembargador Mario Nini </a:t>
            </a:r>
            <a:r>
              <a:rPr lang="pt-BR" dirty="0" err="1"/>
              <a:t>Azzolini</a:t>
            </a:r>
            <a:r>
              <a:rPr lang="pt-BR" dirty="0"/>
              <a:t> - J. 07.08.2019)</a:t>
            </a:r>
          </a:p>
          <a:p>
            <a:pPr algn="just"/>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Exoneração de Alimentos</a:t>
            </a:r>
          </a:p>
          <a:p>
            <a:r>
              <a:rPr lang="pt-BR" dirty="0" smtClean="0"/>
              <a:t>Ex-cônjuges ou ex-companheiros</a:t>
            </a:r>
            <a:endParaRPr lang="pt-BR"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170411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3424" y="1604777"/>
            <a:ext cx="8596668" cy="4302964"/>
          </a:xfrm>
        </p:spPr>
        <p:txBody>
          <a:bodyPr>
            <a:normAutofit fontScale="92500" lnSpcReduction="20000"/>
          </a:bodyPr>
          <a:lstStyle/>
          <a:p>
            <a:pPr algn="just"/>
            <a:r>
              <a:rPr lang="pt-BR" dirty="0"/>
              <a:t>Súmula 621 do STJ: "</a:t>
            </a:r>
            <a:r>
              <a:rPr lang="pt-BR" i="1" dirty="0"/>
              <a:t>Os efeitos da sentença que reduz, majora ou exonera o alimentante do pagamento retroagem à data da citação, vedadas a compensação e a </a:t>
            </a:r>
            <a:r>
              <a:rPr lang="pt-BR" i="1" dirty="0" err="1"/>
              <a:t>repetibilidade</a:t>
            </a:r>
            <a:r>
              <a:rPr lang="pt-BR" dirty="0"/>
              <a:t>" </a:t>
            </a:r>
            <a:endParaRPr lang="pt-BR" dirty="0" smtClean="0"/>
          </a:p>
          <a:p>
            <a:pPr algn="just"/>
            <a:r>
              <a:rPr lang="pt-BR" dirty="0" smtClean="0">
                <a:cs typeface="Arial" panose="020B0604020202020204" pitchFamily="34" charset="0"/>
              </a:rPr>
              <a:t>Os efeitos da sentença que fixa alimentos definitivos retroagem à data da citação independentemente do seu teor.</a:t>
            </a:r>
          </a:p>
          <a:p>
            <a:pPr algn="just"/>
            <a:r>
              <a:rPr lang="pt-BR" b="1" dirty="0" smtClean="0">
                <a:cs typeface="Arial" panose="020B0604020202020204" pitchFamily="34" charset="0"/>
              </a:rPr>
              <a:t>Sentença que majora o valor dos alimentos provisórios</a:t>
            </a:r>
            <a:r>
              <a:rPr lang="pt-BR" dirty="0" smtClean="0">
                <a:cs typeface="Arial" panose="020B0604020202020204" pitchFamily="34" charset="0"/>
              </a:rPr>
              <a:t>: possibilidade de execução da diferença a maior que retroage até a data da citação.</a:t>
            </a:r>
          </a:p>
          <a:p>
            <a:pPr algn="just"/>
            <a:r>
              <a:rPr lang="pt-BR" b="1" dirty="0" smtClean="0">
                <a:cs typeface="Arial" panose="020B0604020202020204" pitchFamily="34" charset="0"/>
              </a:rPr>
              <a:t>Sentença que reduz o valor fixado em caráter provisório</a:t>
            </a:r>
            <a:r>
              <a:rPr lang="pt-BR" dirty="0" smtClean="0">
                <a:cs typeface="Arial" panose="020B0604020202020204" pitchFamily="34" charset="0"/>
              </a:rPr>
              <a:t>: adequação do cálculo para exclusão da diferença a menor não paga.</a:t>
            </a:r>
          </a:p>
          <a:p>
            <a:pPr algn="just"/>
            <a:r>
              <a:rPr lang="pt-BR" b="1" dirty="0" smtClean="0">
                <a:cs typeface="Arial" panose="020B0604020202020204" pitchFamily="34" charset="0"/>
              </a:rPr>
              <a:t>Sentença de exoneração do dever alimentar</a:t>
            </a:r>
            <a:r>
              <a:rPr lang="pt-BR" dirty="0" smtClean="0">
                <a:cs typeface="Arial" panose="020B0604020202020204" pitchFamily="34" charset="0"/>
              </a:rPr>
              <a:t>: remissão da dívida.</a:t>
            </a:r>
          </a:p>
          <a:p>
            <a:pPr algn="just"/>
            <a:r>
              <a:rPr lang="pt-BR" dirty="0" smtClean="0">
                <a:cs typeface="Arial" panose="020B0604020202020204" pitchFamily="34" charset="0"/>
              </a:rPr>
              <a:t>Observação: irrepetibilidade do valor já pago. </a:t>
            </a:r>
          </a:p>
          <a:p>
            <a:pPr algn="just"/>
            <a:r>
              <a:rPr lang="pt-BR" dirty="0" smtClean="0">
                <a:cs typeface="Arial" panose="020B0604020202020204" pitchFamily="34" charset="0"/>
              </a:rPr>
              <a:t>Críticas: Estímulo a inadimplência? </a:t>
            </a:r>
            <a:r>
              <a:rPr lang="pt-BR" dirty="0">
                <a:cs typeface="Arial" panose="020B0604020202020204" pitchFamily="34" charset="0"/>
              </a:rPr>
              <a:t>Vedação ao enriquecimento sem causa</a:t>
            </a:r>
            <a:r>
              <a:rPr lang="pt-BR" dirty="0" smtClean="0">
                <a:cs typeface="Arial" panose="020B0604020202020204" pitchFamily="34" charset="0"/>
              </a:rPr>
              <a:t>?</a:t>
            </a:r>
            <a:r>
              <a:rPr lang="pt-BR" dirty="0">
                <a:cs typeface="Arial" panose="020B0604020202020204" pitchFamily="34" charset="0"/>
              </a:rPr>
              <a:t> Segurança jurídica? </a:t>
            </a:r>
            <a:endParaRPr lang="pt-BR" dirty="0" smtClean="0">
              <a:cs typeface="Arial" panose="020B0604020202020204" pitchFamily="34" charset="0"/>
            </a:endParaRPr>
          </a:p>
          <a:p>
            <a:pPr algn="just"/>
            <a:r>
              <a:rPr lang="pt-BR" dirty="0">
                <a:cs typeface="Arial" panose="020B0604020202020204" pitchFamily="34" charset="0"/>
              </a:rPr>
              <a:t>Súmula 358 STJ: “</a:t>
            </a:r>
            <a:r>
              <a:rPr lang="pt-BR" i="1" dirty="0">
                <a:cs typeface="Arial" panose="020B0604020202020204" pitchFamily="34" charset="0"/>
              </a:rPr>
              <a:t>O cancelamento de pensão alimentícia de filho que atingiu a maioridade está sujeito à decisão judicial, </a:t>
            </a:r>
            <a:r>
              <a:rPr lang="pt-BR" i="1" u="sng" dirty="0">
                <a:cs typeface="Arial" panose="020B0604020202020204" pitchFamily="34" charset="0"/>
              </a:rPr>
              <a:t>mediante contraditório</a:t>
            </a:r>
            <a:r>
              <a:rPr lang="pt-BR" i="1" dirty="0">
                <a:cs typeface="Arial" panose="020B0604020202020204" pitchFamily="34" charset="0"/>
              </a:rPr>
              <a:t>, ainda que nos próprios autos.</a:t>
            </a:r>
            <a:r>
              <a:rPr lang="pt-BR" dirty="0">
                <a:cs typeface="Arial" panose="020B0604020202020204" pitchFamily="34" charset="0"/>
              </a:rPr>
              <a:t>”</a:t>
            </a:r>
          </a:p>
          <a:p>
            <a:pPr algn="just"/>
            <a:endParaRPr lang="pt-BR" dirty="0">
              <a:solidFill>
                <a:schemeClr val="tx1"/>
              </a:solidFill>
              <a:cs typeface="Arial" panose="020B0604020202020204" pitchFamily="34" charset="0"/>
            </a:endParaRPr>
          </a:p>
          <a:p>
            <a:pPr algn="just"/>
            <a:endParaRPr lang="pt-BR" dirty="0" smtClean="0">
              <a:solidFill>
                <a:schemeClr val="tx1"/>
              </a:solidFill>
              <a:cs typeface="Arial" panose="020B0604020202020204" pitchFamily="34" charset="0"/>
            </a:endParaRP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Súmula 621 do Superior Tribunal de Justiça:</a:t>
            </a:r>
          </a:p>
          <a:p>
            <a:r>
              <a:rPr lang="pt-BR" dirty="0" smtClean="0"/>
              <a:t>retroatividade </a:t>
            </a:r>
            <a:r>
              <a:rPr lang="pt-BR" dirty="0"/>
              <a:t>de sentença que fixa alimentos definitivos</a:t>
            </a:r>
          </a:p>
        </p:txBody>
      </p:sp>
      <p:sp>
        <p:nvSpPr>
          <p:cNvPr id="5" name="Espaço Reservado para Número de Slide 4"/>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419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3488" y="534025"/>
            <a:ext cx="6825628" cy="835977"/>
          </a:xfrm>
        </p:spPr>
        <p:txBody>
          <a:bodyPr>
            <a:normAutofit/>
          </a:bodyPr>
          <a:lstStyle/>
          <a:p>
            <a:r>
              <a:rPr lang="pt-BR" b="1" dirty="0" smtClean="0"/>
              <a:t>11ª Câmara Cível do TJPR</a:t>
            </a:r>
            <a:endParaRPr lang="pt-BR" b="1" dirty="0"/>
          </a:p>
        </p:txBody>
      </p:sp>
      <p:sp>
        <p:nvSpPr>
          <p:cNvPr id="3" name="Espaço Reservado para Conteúdo 2"/>
          <p:cNvSpPr>
            <a:spLocks noGrp="1"/>
          </p:cNvSpPr>
          <p:nvPr>
            <p:ph idx="1"/>
          </p:nvPr>
        </p:nvSpPr>
        <p:spPr>
          <a:xfrm>
            <a:off x="917019" y="1313489"/>
            <a:ext cx="8504885" cy="5338326"/>
          </a:xfrm>
        </p:spPr>
        <p:txBody>
          <a:bodyPr>
            <a:noAutofit/>
          </a:bodyPr>
          <a:lstStyle/>
          <a:p>
            <a:r>
              <a:rPr lang="en-US" b="1" dirty="0" err="1" smtClean="0">
                <a:solidFill>
                  <a:schemeClr val="tx1"/>
                </a:solidFill>
              </a:rPr>
              <a:t>Dia</a:t>
            </a:r>
            <a:r>
              <a:rPr lang="en-US" b="1" dirty="0" smtClean="0">
                <a:solidFill>
                  <a:schemeClr val="tx1"/>
                </a:solidFill>
              </a:rPr>
              <a:t> </a:t>
            </a:r>
            <a:r>
              <a:rPr lang="en-US" b="1" dirty="0">
                <a:solidFill>
                  <a:schemeClr val="tx1"/>
                </a:solidFill>
              </a:rPr>
              <a:t>da </a:t>
            </a:r>
            <a:r>
              <a:rPr lang="en-US" b="1" dirty="0" err="1">
                <a:solidFill>
                  <a:schemeClr val="tx1"/>
                </a:solidFill>
              </a:rPr>
              <a:t>Sessão</a:t>
            </a:r>
            <a:r>
              <a:rPr lang="en-US" b="1" dirty="0">
                <a:solidFill>
                  <a:schemeClr val="tx1"/>
                </a:solidFill>
              </a:rPr>
              <a:t>:</a:t>
            </a:r>
            <a:endParaRPr lang="pt-BR" dirty="0">
              <a:solidFill>
                <a:schemeClr val="tx1"/>
              </a:solidFill>
            </a:endParaRPr>
          </a:p>
          <a:p>
            <a:pPr marL="0" indent="0">
              <a:buNone/>
            </a:pPr>
            <a:r>
              <a:rPr lang="en-US" sz="1600" dirty="0" err="1" smtClean="0"/>
              <a:t>Quarta</a:t>
            </a:r>
            <a:r>
              <a:rPr lang="en-US" sz="1600" dirty="0" smtClean="0"/>
              <a:t>-Feira – 13h30min</a:t>
            </a:r>
            <a:endParaRPr lang="pt-BR" sz="1600" dirty="0"/>
          </a:p>
          <a:p>
            <a:r>
              <a:rPr lang="en-US" b="1" dirty="0">
                <a:solidFill>
                  <a:schemeClr val="tx1"/>
                </a:solidFill>
              </a:rPr>
              <a:t>Local da </a:t>
            </a:r>
            <a:r>
              <a:rPr lang="en-US" b="1" dirty="0" err="1">
                <a:solidFill>
                  <a:schemeClr val="tx1"/>
                </a:solidFill>
              </a:rPr>
              <a:t>Sessão</a:t>
            </a:r>
            <a:r>
              <a:rPr lang="en-US" b="1" dirty="0">
                <a:solidFill>
                  <a:schemeClr val="tx1"/>
                </a:solidFill>
              </a:rPr>
              <a:t>:</a:t>
            </a:r>
            <a:endParaRPr lang="pt-BR" dirty="0">
              <a:solidFill>
                <a:schemeClr val="tx1"/>
              </a:solidFill>
            </a:endParaRPr>
          </a:p>
          <a:p>
            <a:pPr marL="0" indent="0">
              <a:buNone/>
            </a:pPr>
            <a:r>
              <a:rPr lang="en-US" sz="1600" dirty="0" smtClean="0"/>
              <a:t>Sala </a:t>
            </a:r>
            <a:r>
              <a:rPr lang="en-US" sz="1600" dirty="0"/>
              <a:t>Des. Costa </a:t>
            </a:r>
            <a:r>
              <a:rPr lang="en-US" sz="1600" dirty="0" smtClean="0"/>
              <a:t>Barros, </a:t>
            </a:r>
            <a:r>
              <a:rPr lang="en-US" sz="1600" dirty="0"/>
              <a:t>nº 101, 1º </a:t>
            </a:r>
            <a:r>
              <a:rPr lang="en-US" sz="1600" dirty="0" err="1" smtClean="0"/>
              <a:t>Andar</a:t>
            </a:r>
            <a:r>
              <a:rPr lang="en-US" sz="1600" dirty="0" smtClean="0"/>
              <a:t>, </a:t>
            </a:r>
            <a:r>
              <a:rPr lang="en-US" sz="1600" dirty="0" err="1"/>
              <a:t>Palácio</a:t>
            </a:r>
            <a:r>
              <a:rPr lang="en-US" sz="1600" dirty="0"/>
              <a:t> da </a:t>
            </a:r>
            <a:r>
              <a:rPr lang="en-US" sz="1600" dirty="0" err="1"/>
              <a:t>Justiça</a:t>
            </a:r>
            <a:r>
              <a:rPr lang="en-US" sz="1600" dirty="0"/>
              <a:t> </a:t>
            </a:r>
            <a:r>
              <a:rPr lang="en-US" sz="1600" dirty="0" smtClean="0"/>
              <a:t>– </a:t>
            </a:r>
            <a:r>
              <a:rPr lang="en-US" sz="1600" dirty="0" err="1" smtClean="0"/>
              <a:t>Prédio</a:t>
            </a:r>
            <a:r>
              <a:rPr lang="en-US" sz="1600" dirty="0" smtClean="0"/>
              <a:t> </a:t>
            </a:r>
            <a:r>
              <a:rPr lang="en-US" sz="1600" dirty="0" err="1" smtClean="0"/>
              <a:t>Anexo</a:t>
            </a:r>
            <a:r>
              <a:rPr lang="en-US" sz="1600" dirty="0" smtClean="0"/>
              <a:t> </a:t>
            </a:r>
            <a:endParaRPr lang="pt-BR" sz="1600" dirty="0"/>
          </a:p>
          <a:p>
            <a:pPr marL="370332" algn="just">
              <a:defRPr/>
            </a:pPr>
            <a:r>
              <a:rPr lang="en-US" b="1" dirty="0" err="1" smtClean="0">
                <a:solidFill>
                  <a:schemeClr val="tx1"/>
                </a:solidFill>
              </a:rPr>
              <a:t>Composição</a:t>
            </a:r>
            <a:r>
              <a:rPr lang="en-US" b="1" dirty="0" smtClean="0">
                <a:solidFill>
                  <a:schemeClr val="tx1"/>
                </a:solidFill>
              </a:rPr>
              <a:t> do </a:t>
            </a:r>
            <a:r>
              <a:rPr lang="en-US" b="1" dirty="0" err="1" smtClean="0">
                <a:solidFill>
                  <a:schemeClr val="tx1"/>
                </a:solidFill>
              </a:rPr>
              <a:t>Órgão</a:t>
            </a:r>
            <a:r>
              <a:rPr lang="en-US" b="1" dirty="0" smtClean="0">
                <a:solidFill>
                  <a:schemeClr val="tx1"/>
                </a:solidFill>
              </a:rPr>
              <a:t> </a:t>
            </a:r>
            <a:r>
              <a:rPr lang="en-US" b="1" dirty="0" err="1" smtClean="0">
                <a:solidFill>
                  <a:schemeClr val="tx1"/>
                </a:solidFill>
              </a:rPr>
              <a:t>Julgador</a:t>
            </a:r>
            <a:r>
              <a:rPr lang="en-US" b="1" dirty="0" smtClean="0">
                <a:solidFill>
                  <a:schemeClr val="tx1"/>
                </a:solidFill>
              </a:rPr>
              <a:t>:</a:t>
            </a:r>
          </a:p>
          <a:p>
            <a:pPr marL="27432" indent="0" algn="just">
              <a:buNone/>
              <a:defRPr/>
            </a:pPr>
            <a:r>
              <a:rPr lang="pt-BR" sz="1600" dirty="0"/>
              <a:t>Desembargador Ruy </a:t>
            </a:r>
            <a:r>
              <a:rPr lang="pt-BR" sz="1600" dirty="0" err="1"/>
              <a:t>Muggiati</a:t>
            </a:r>
            <a:r>
              <a:rPr lang="pt-BR" sz="1600" dirty="0"/>
              <a:t> </a:t>
            </a:r>
            <a:r>
              <a:rPr lang="pt-BR" sz="1600" dirty="0" smtClean="0"/>
              <a:t>(Presidente </a:t>
            </a:r>
            <a:r>
              <a:rPr lang="pt-BR" sz="1600" dirty="0"/>
              <a:t>do Órgão </a:t>
            </a:r>
            <a:r>
              <a:rPr lang="pt-BR" sz="1600" dirty="0" smtClean="0"/>
              <a:t>Julgador)</a:t>
            </a:r>
            <a:endParaRPr lang="pt-BR" sz="1600" dirty="0"/>
          </a:p>
          <a:p>
            <a:pPr marL="27432" indent="0" algn="just">
              <a:buNone/>
              <a:defRPr/>
            </a:pPr>
            <a:r>
              <a:rPr lang="pt-BR" sz="1600" dirty="0"/>
              <a:t>Desembargadora Lenice Bodstein	</a:t>
            </a:r>
          </a:p>
          <a:p>
            <a:pPr marL="27432" indent="0" algn="just">
              <a:buNone/>
              <a:defRPr/>
            </a:pPr>
            <a:r>
              <a:rPr lang="pt-BR" sz="1600" dirty="0"/>
              <a:t>Desembargador Fabio </a:t>
            </a:r>
            <a:r>
              <a:rPr lang="pt-BR" sz="1600" dirty="0" err="1"/>
              <a:t>Haick</a:t>
            </a:r>
            <a:r>
              <a:rPr lang="pt-BR" sz="1600" dirty="0"/>
              <a:t> Dalla Vecchia	</a:t>
            </a:r>
          </a:p>
          <a:p>
            <a:pPr marL="27432" indent="0" algn="just">
              <a:buNone/>
              <a:defRPr/>
            </a:pPr>
            <a:r>
              <a:rPr lang="pt-BR" sz="1600" dirty="0"/>
              <a:t>Desembargador </a:t>
            </a:r>
            <a:r>
              <a:rPr lang="pt-BR" sz="1600" dirty="0" err="1"/>
              <a:t>Sigurd</a:t>
            </a:r>
            <a:r>
              <a:rPr lang="pt-BR" sz="1600" dirty="0"/>
              <a:t> Roberto </a:t>
            </a:r>
            <a:r>
              <a:rPr lang="pt-BR" sz="1600" dirty="0" err="1"/>
              <a:t>Bengtsson</a:t>
            </a:r>
            <a:r>
              <a:rPr lang="pt-BR" sz="1600" dirty="0"/>
              <a:t>	</a:t>
            </a:r>
          </a:p>
          <a:p>
            <a:pPr marL="27432" indent="0" algn="just">
              <a:buNone/>
              <a:defRPr/>
            </a:pPr>
            <a:r>
              <a:rPr lang="pt-BR" sz="1600" dirty="0"/>
              <a:t>Desembargador Mario Nini </a:t>
            </a:r>
            <a:r>
              <a:rPr lang="pt-BR" sz="1600" dirty="0" err="1"/>
              <a:t>Azzolini</a:t>
            </a:r>
            <a:endParaRPr lang="pt-BR" sz="1600" dirty="0"/>
          </a:p>
          <a:p>
            <a:pPr marL="370332" algn="just">
              <a:defRPr/>
            </a:pPr>
            <a:r>
              <a:rPr lang="en-US" b="1" dirty="0" err="1" smtClean="0">
                <a:solidFill>
                  <a:schemeClr val="tx1"/>
                </a:solidFill>
              </a:rPr>
              <a:t>Juízes</a:t>
            </a:r>
            <a:r>
              <a:rPr lang="en-US" b="1" dirty="0" smtClean="0">
                <a:solidFill>
                  <a:schemeClr val="tx1"/>
                </a:solidFill>
              </a:rPr>
              <a:t> </a:t>
            </a:r>
            <a:r>
              <a:rPr lang="en-US" b="1" dirty="0" err="1" smtClean="0">
                <a:solidFill>
                  <a:schemeClr val="tx1"/>
                </a:solidFill>
              </a:rPr>
              <a:t>Substitutos</a:t>
            </a:r>
            <a:r>
              <a:rPr lang="en-US" b="1" dirty="0" smtClean="0">
                <a:solidFill>
                  <a:schemeClr val="tx1"/>
                </a:solidFill>
              </a:rPr>
              <a:t> </a:t>
            </a:r>
            <a:r>
              <a:rPr lang="en-US" b="1" dirty="0" err="1" smtClean="0">
                <a:solidFill>
                  <a:schemeClr val="tx1"/>
                </a:solidFill>
              </a:rPr>
              <a:t>em</a:t>
            </a:r>
            <a:r>
              <a:rPr lang="en-US" b="1" dirty="0" smtClean="0">
                <a:solidFill>
                  <a:schemeClr val="tx1"/>
                </a:solidFill>
              </a:rPr>
              <a:t> Segundo </a:t>
            </a:r>
            <a:r>
              <a:rPr lang="en-US" b="1" dirty="0" err="1" smtClean="0">
                <a:solidFill>
                  <a:schemeClr val="tx1"/>
                </a:solidFill>
              </a:rPr>
              <a:t>Grau</a:t>
            </a:r>
            <a:r>
              <a:rPr lang="en-US" b="1" dirty="0" smtClean="0">
                <a:solidFill>
                  <a:schemeClr val="tx1"/>
                </a:solidFill>
              </a:rPr>
              <a:t>:</a:t>
            </a:r>
            <a:endParaRPr lang="en-US" sz="2000" b="1" dirty="0" smtClean="0">
              <a:solidFill>
                <a:schemeClr val="tx1"/>
              </a:solidFill>
            </a:endParaRPr>
          </a:p>
          <a:p>
            <a:pPr marL="27432" indent="0" algn="just">
              <a:buNone/>
              <a:defRPr/>
            </a:pPr>
            <a:r>
              <a:rPr lang="en-US" sz="1600" dirty="0" smtClean="0"/>
              <a:t>Dra. </a:t>
            </a:r>
            <a:r>
              <a:rPr lang="en-US" sz="1600" dirty="0" err="1" smtClean="0"/>
              <a:t>Luciane</a:t>
            </a:r>
            <a:r>
              <a:rPr lang="en-US" sz="1600" dirty="0" smtClean="0"/>
              <a:t> do Rocio </a:t>
            </a:r>
            <a:r>
              <a:rPr lang="en-US" sz="1600" dirty="0" err="1" smtClean="0"/>
              <a:t>Custódio</a:t>
            </a:r>
            <a:r>
              <a:rPr lang="en-US" sz="1600" dirty="0" smtClean="0"/>
              <a:t> Ludovico</a:t>
            </a:r>
          </a:p>
          <a:p>
            <a:pPr marL="27432" indent="0" algn="just">
              <a:buNone/>
              <a:defRPr/>
            </a:pPr>
            <a:r>
              <a:rPr lang="en-US" sz="1600" dirty="0" smtClean="0"/>
              <a:t>Dr. Gil Francisco de Paula Xavier </a:t>
            </a:r>
            <a:r>
              <a:rPr lang="en-US" sz="1600" dirty="0" err="1" smtClean="0"/>
              <a:t>Fernandes</a:t>
            </a:r>
            <a:r>
              <a:rPr lang="en-US" sz="1600" dirty="0" smtClean="0"/>
              <a:t> Guerra</a:t>
            </a:r>
          </a:p>
          <a:p>
            <a:pPr marL="27432" indent="0" algn="just">
              <a:buNone/>
              <a:defRPr/>
            </a:pPr>
            <a:r>
              <a:rPr lang="en-US" sz="1600" dirty="0" smtClean="0"/>
              <a:t>Outros </a:t>
            </a:r>
            <a:r>
              <a:rPr lang="en-US" sz="1600" dirty="0" err="1" smtClean="0"/>
              <a:t>eventualmente</a:t>
            </a:r>
            <a:r>
              <a:rPr lang="en-US" sz="1600" dirty="0" smtClean="0"/>
              <a:t> </a:t>
            </a:r>
            <a:r>
              <a:rPr lang="en-US" sz="1600" dirty="0" err="1" smtClean="0"/>
              <a:t>designados</a:t>
            </a:r>
            <a:r>
              <a:rPr lang="en-US" sz="1600" dirty="0" smtClean="0"/>
              <a:t> e </a:t>
            </a:r>
            <a:r>
              <a:rPr lang="en-US" sz="1600" dirty="0" err="1" smtClean="0"/>
              <a:t>em</a:t>
            </a:r>
            <a:r>
              <a:rPr lang="en-US" sz="1600" dirty="0" smtClean="0"/>
              <a:t> regime de </a:t>
            </a:r>
            <a:r>
              <a:rPr lang="en-US" sz="1600" dirty="0" err="1" smtClean="0"/>
              <a:t>exceção</a:t>
            </a:r>
            <a:r>
              <a:rPr lang="en-US" sz="1600" dirty="0" smtClean="0"/>
              <a:t>.</a:t>
            </a:r>
          </a:p>
          <a:p>
            <a:pPr marL="27432" indent="0" algn="just">
              <a:buNone/>
              <a:defRPr/>
            </a:pPr>
            <a:endParaRPr lang="en-US" b="1" dirty="0">
              <a:solidFill>
                <a:schemeClr val="tx1"/>
              </a:solidFill>
            </a:endParaRPr>
          </a:p>
          <a:p>
            <a:pPr marL="27432" indent="0" algn="just">
              <a:buNone/>
              <a:defRPr/>
            </a:pPr>
            <a:endParaRPr lang="pt-BR" dirty="0" smtClean="0"/>
          </a:p>
          <a:p>
            <a:pPr marL="27432" indent="0" algn="just">
              <a:buNone/>
              <a:defRPr/>
            </a:pPr>
            <a:endParaRPr lang="pt-BR" dirty="0"/>
          </a:p>
          <a:p>
            <a:pPr marL="27432" indent="0" algn="just">
              <a:buNone/>
              <a:defRPr/>
            </a:pPr>
            <a:endParaRPr lang="pt-BR" sz="2000" dirty="0">
              <a:solidFill>
                <a:schemeClr val="tx1"/>
              </a:solidFill>
              <a:cs typeface="Arial" panose="020B0604020202020204" pitchFamily="34"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a:xfrm>
            <a:off x="8214146" y="6492875"/>
            <a:ext cx="683339" cy="365125"/>
          </a:xfrm>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903303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14068" y="1613141"/>
            <a:ext cx="8859934" cy="4428222"/>
          </a:xfrm>
        </p:spPr>
        <p:txBody>
          <a:bodyPr>
            <a:normAutofit/>
          </a:bodyPr>
          <a:lstStyle/>
          <a:p>
            <a:pPr marL="0" indent="0" algn="just">
              <a:buNone/>
            </a:pPr>
            <a:r>
              <a:rPr lang="pt-BR" dirty="0" smtClean="0"/>
              <a:t>APELAÇÃO </a:t>
            </a:r>
            <a:r>
              <a:rPr lang="pt-BR" dirty="0"/>
              <a:t>CÍVEL. EXECUÇÃO DE ALIMENTOS. RITO DE PRISÃO CIVIL. </a:t>
            </a:r>
            <a:endParaRPr lang="pt-BR" dirty="0" smtClean="0"/>
          </a:p>
          <a:p>
            <a:pPr marL="0" indent="0" algn="just">
              <a:buNone/>
            </a:pPr>
            <a:r>
              <a:rPr lang="pt-BR" dirty="0" smtClean="0"/>
              <a:t>SÍNTESE </a:t>
            </a:r>
            <a:r>
              <a:rPr lang="pt-BR" dirty="0"/>
              <a:t>FÁTICA. EXECUÇÃO DE ALIMENTOS PROVISÓRIOS VENCIDOS A PARTIR DE MAIO DE 2013, SOB RITO DE PRISÃO CIVIL. SENTENÇA DE EXTINÇÃO SEM RESOLUÇÃO DE MÉRITO POR RECONHECIMENTO DE AUSÊNCIA DE TÍTULO EXECUTIVO ANTE IMPROCEDÊNCIA SUPERVENIENTE DA AÇÃO DE ALIMENTOS. INSURGÊNCIA DA EXEQUENTE PARA O RECONHECIMENTO DA EXIGIBILIDADE DA </a:t>
            </a:r>
            <a:r>
              <a:rPr lang="pt-BR" dirty="0" smtClean="0"/>
              <a:t>OBRIGAÇÃO. EXONERAÇÃO </a:t>
            </a:r>
            <a:r>
              <a:rPr lang="pt-BR" dirty="0"/>
              <a:t>DE ALIMENTOS. EFEITOS “EX TUNC”. IMPROCEDÊNCIA DO PEDIDO DE ALIMENTOS E REVOGAÇÃO DOS ALIMENTOS PROVISÓRIOS QUE RETROAGE À CITAÇÃO. ENTENDIMENTO DA </a:t>
            </a:r>
            <a:r>
              <a:rPr lang="pt-BR" b="1" dirty="0"/>
              <a:t>SÚMULA Nº 621 DO SUPERIOR TRIBUNAL DE JUSTIÇA</a:t>
            </a:r>
            <a:r>
              <a:rPr lang="pt-BR" b="1" dirty="0" smtClean="0"/>
              <a:t>. </a:t>
            </a:r>
            <a:r>
              <a:rPr lang="pt-BR" dirty="0" smtClean="0"/>
              <a:t>“</a:t>
            </a:r>
            <a:r>
              <a:rPr lang="pt-BR" dirty="0"/>
              <a:t>Os efeitos da sentença que reduz, majora ou exonera o alimentante do pagamento retroagem à data da citação, vedadas a compensação e a </a:t>
            </a:r>
            <a:r>
              <a:rPr lang="pt-BR" dirty="0" err="1"/>
              <a:t>repetibilidade</a:t>
            </a:r>
            <a:r>
              <a:rPr lang="pt-BR" dirty="0"/>
              <a:t>.”. (STJ, 2ª Seção, j.12/12/2018</a:t>
            </a:r>
            <a:r>
              <a:rPr lang="pt-BR" dirty="0" smtClean="0"/>
              <a:t>). RECURSO </a:t>
            </a:r>
            <a:r>
              <a:rPr lang="pt-BR" dirty="0"/>
              <a:t>CONHECIDO E NÃO PROVIDO. DECISÃO MONOCRÁTICA</a:t>
            </a:r>
            <a:r>
              <a:rPr lang="pt-BR" dirty="0" smtClean="0"/>
              <a:t>. (</a:t>
            </a:r>
            <a:r>
              <a:rPr lang="pt-BR" dirty="0"/>
              <a:t>TJPR - 11ª </a:t>
            </a:r>
            <a:r>
              <a:rPr lang="pt-BR" dirty="0" err="1"/>
              <a:t>C.Cível</a:t>
            </a:r>
            <a:r>
              <a:rPr lang="pt-BR" dirty="0"/>
              <a:t> - 0013599-52.2013.8.16.0188 - Curitiba -  Rel.: Desembargadora Lenice Bodstein -  J. 22.02.2019)</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Súmula 621 do Superior Tribunal de Justiça</a:t>
            </a:r>
          </a:p>
          <a:p>
            <a:r>
              <a:rPr lang="pt-BR" dirty="0" smtClean="0"/>
              <a:t>Retroatividade</a:t>
            </a:r>
            <a:r>
              <a:rPr lang="pt-BR" dirty="0"/>
              <a:t>, aplicabilidade e redução retroativa</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827895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1706" y="1570009"/>
            <a:ext cx="8782296" cy="4471354"/>
          </a:xfrm>
        </p:spPr>
        <p:txBody>
          <a:bodyPr>
            <a:normAutofit fontScale="92500"/>
          </a:bodyPr>
          <a:lstStyle/>
          <a:p>
            <a:pPr marL="0" indent="0" algn="just">
              <a:buNone/>
            </a:pPr>
            <a:r>
              <a:rPr lang="pt-BR" dirty="0"/>
              <a:t>AGRAVO DE INSTRUMENTO. EXECUÇÃO DE ALIMENTOS PELO RITO DE COERÇÃO PESSOAL. </a:t>
            </a:r>
            <a:endParaRPr lang="pt-BR" dirty="0" smtClean="0"/>
          </a:p>
          <a:p>
            <a:pPr marL="0" indent="0" algn="just">
              <a:buNone/>
            </a:pPr>
            <a:r>
              <a:rPr lang="pt-BR" dirty="0" smtClean="0"/>
              <a:t>SÍNTESE </a:t>
            </a:r>
            <a:r>
              <a:rPr lang="pt-BR" dirty="0"/>
              <a:t>FÁTICA. EXECUÇÃO DE ALIMENTOS FIXADOS “INTUITU FAMILIAE” EM PROL DOS DOIS FILHOS. CELEBRADO ACORDO NO QUAL UM DOS EXEQUENTES RENUNCIA AO DIREITO AO CRÉDITO. DECISÃO QUE HOMOLOGOU O ACORDO E DETERMINOU O PROSSEGUIMENTO DA EXECUÇÃO PELO VALOR </a:t>
            </a:r>
            <a:r>
              <a:rPr lang="pt-BR" dirty="0" smtClean="0"/>
              <a:t>TOTAL DA </a:t>
            </a:r>
            <a:r>
              <a:rPr lang="pt-BR" dirty="0"/>
              <a:t>DÍVIDA. INSURGÊNCIA DO ALIMENTANTE PARA REDUÇÃO DO DÉBITO EXEQUENDO. </a:t>
            </a:r>
            <a:endParaRPr lang="pt-BR" dirty="0" smtClean="0"/>
          </a:p>
          <a:p>
            <a:pPr marL="0" indent="0" algn="just">
              <a:buNone/>
            </a:pPr>
            <a:r>
              <a:rPr lang="pt-BR" dirty="0" smtClean="0"/>
              <a:t>EXONERAÇÃO </a:t>
            </a:r>
            <a:r>
              <a:rPr lang="pt-BR" dirty="0"/>
              <a:t>DE ALIMENTOS. EFEITOS RETROATIVOS. IMPOSSIBILIDADE. </a:t>
            </a:r>
            <a:r>
              <a:rPr lang="pt-BR" b="1" dirty="0"/>
              <a:t>SÚMULA 621 DO STJ.</a:t>
            </a:r>
            <a:r>
              <a:rPr lang="pt-BR" dirty="0"/>
              <a:t> OS EFEITOS DA EXONERAÇÃO DE ALIMENTOS RETROAGEM À DATA DA CITAÇÃO NA AÇÃO PRÓPRIA. REDUÇÃO DO DÉBITO EXEQUENDO. IMPOSSIBILIDADE. RENÚNCIA POR UM DOS CREDORES QUE NÃO PREJUDICA A LEGITIMIDADE DOS DEMAIS PARA PERSEGUIÇÃO DAS PRESTAÇÕES VENCIDAS DE ALIMENTOS “INTUITU PERSONAE”. VERBA FIXADA </a:t>
            </a:r>
            <a:r>
              <a:rPr lang="pt-BR" dirty="0" smtClean="0"/>
              <a:t>EM PROL </a:t>
            </a:r>
            <a:r>
              <a:rPr lang="pt-BR" dirty="0"/>
              <a:t>DE TODOS. LEGITIMIDADE DA FILHA PARA PERSEGUIR A EXECUÇÃO PELO VALOR TOTAL. DÉBITOS VENCIDOS QUE INTEGRAM O PATRIMÔNIO DO </a:t>
            </a:r>
            <a:r>
              <a:rPr lang="pt-BR" dirty="0" smtClean="0"/>
              <a:t>CREDOR. RECURSO </a:t>
            </a:r>
            <a:r>
              <a:rPr lang="pt-BR" dirty="0"/>
              <a:t>CONHECIDO PARCIALMENTE E, NO MÉRITO, NÃO PROVIDO</a:t>
            </a:r>
            <a:r>
              <a:rPr lang="pt-BR" dirty="0" smtClean="0"/>
              <a:t>. (</a:t>
            </a:r>
            <a:r>
              <a:rPr lang="pt-BR" dirty="0"/>
              <a:t>TJPR - 11ª </a:t>
            </a:r>
            <a:r>
              <a:rPr lang="pt-BR" dirty="0" err="1"/>
              <a:t>C.Cível</a:t>
            </a:r>
            <a:r>
              <a:rPr lang="pt-BR" dirty="0"/>
              <a:t> - 0033320-93.2018.8.16.0000 - Curitiba -  Rel.: Desembargadora Lenice Bodstein -  J. 28.03.2019)</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Súmula 621 do Superior Tribunal de Justiça</a:t>
            </a:r>
          </a:p>
          <a:p>
            <a:r>
              <a:rPr lang="pt-BR" dirty="0" smtClean="0"/>
              <a:t>Retroatividade</a:t>
            </a:r>
            <a:r>
              <a:rPr lang="pt-BR" dirty="0"/>
              <a:t>, aplicabilidade e redução retroativa</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250904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17585" y="1725283"/>
            <a:ext cx="8756417" cy="4316079"/>
          </a:xfrm>
        </p:spPr>
        <p:txBody>
          <a:bodyPr>
            <a:normAutofit lnSpcReduction="10000"/>
          </a:bodyPr>
          <a:lstStyle/>
          <a:p>
            <a:pPr marL="0" indent="0" algn="just">
              <a:buNone/>
            </a:pPr>
            <a:r>
              <a:rPr lang="pt-BR" dirty="0"/>
              <a:t>APELAÇÃO CÍVEL. AÇÃO DE EXONERAÇÃO DE ALIMENTOS. SENTENÇA DE PROCEDÊNCIA DO PEDIDO. IRRESIGNAÇÃO DA ALIMENTANDA. PRETENSÃO DE QUE SEJA MANTIDA A PENSÃO ALIMENTÍCIA EM SEU FAVOR. NÃO ACOLHIMENTO. ÔNUS DE PROVAR A DEPENDÊNCIA FINANCEIRA QUE COMPETE À FILHA QUE ATINGIU A MAIORIDADE CIVIL. ALIMENTANDA APROVADA EM CONCURSO PÚBLICO PARA SELEÇÃO DE CADETES DA POLÍCIA MILITAR DO PARANÁ, PELO QUAL PERCEBE BOLSA AUXÍLIO FORNECIDA DURANTE O CURSO DE FORMAÇÃO. DESPESAS COMPROVADAS NOS AUTOS QUE NÃO SUPERAM O VALOR DA BOLSA AUXÍLIO. MANUTENÇÃO DA SENTENÇA EXONERATÓRIA. PLEITO PARA QUE O TERMO INICIAL DA EXONERAÇÃO COINCIDA COM O PRIMEIRO AUXÍLIO RECEBIDO. INVIABILIDADE. RETROAÇÃO DA SENTENÇA À DATA DA CITAÇÃO, </a:t>
            </a:r>
            <a:r>
              <a:rPr lang="pt-BR" b="1" dirty="0"/>
              <a:t>CONFORME SÚMULA 621 DO STJ</a:t>
            </a:r>
            <a:r>
              <a:rPr lang="pt-BR" dirty="0"/>
              <a:t>. DESCABIMENTO DO PEDIDO PARA AFASTAR A CONDENAÇÃO AO PAGAMENTO DO ÔNUS SUCUMBENCIAL. CONCESSÃO DA GRATUIDADE PROCESSUAL QUE APENAS SUSPENDE A EXIGIBILIDADE DOS VALORES. ART. 98, §3º, CPC. ART. 85, §11, CPC. HONORÁRIOS ADVOCATÍCIOS MAJORADOS EM GRAU RECURSAL. RECURSO DESPROVIDO</a:t>
            </a:r>
            <a:r>
              <a:rPr lang="pt-BR" dirty="0" smtClean="0"/>
              <a:t>. (</a:t>
            </a:r>
            <a:r>
              <a:rPr lang="pt-BR" dirty="0"/>
              <a:t>TJPR - 11ª </a:t>
            </a:r>
            <a:r>
              <a:rPr lang="pt-BR" dirty="0" err="1"/>
              <a:t>C.Cível</a:t>
            </a:r>
            <a:r>
              <a:rPr lang="pt-BR" dirty="0"/>
              <a:t> - 0000287-70.2017.8.16.0187 - Curitiba -  Rel.: Desembargador Mario Nini </a:t>
            </a:r>
            <a:r>
              <a:rPr lang="pt-BR" dirty="0" err="1"/>
              <a:t>Azzolini</a:t>
            </a:r>
            <a:r>
              <a:rPr lang="pt-BR" dirty="0"/>
              <a:t> -  J. 07.08.2019)</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Súmula 621 do Superior Tribunal de Justiça</a:t>
            </a:r>
          </a:p>
          <a:p>
            <a:r>
              <a:rPr lang="pt-BR" dirty="0" smtClean="0"/>
              <a:t>Retroatividade</a:t>
            </a:r>
            <a:r>
              <a:rPr lang="pt-BR" dirty="0"/>
              <a:t>, aplicabilidade e redução retroativa</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44296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31321" y="1699409"/>
            <a:ext cx="8842681" cy="4238441"/>
          </a:xfrm>
        </p:spPr>
        <p:txBody>
          <a:bodyPr>
            <a:normAutofit fontScale="92500" lnSpcReduction="20000"/>
          </a:bodyPr>
          <a:lstStyle/>
          <a:p>
            <a:pPr marL="0" indent="0" algn="just">
              <a:buNone/>
            </a:pPr>
            <a:r>
              <a:rPr lang="pt-BR" dirty="0"/>
              <a:t>AGRAVO DE INSTRUMENTO. AÇÃO DE DIVÓRCIO LITIGIOSO C/C GUARDA E ALIMENTOS. DECISÃO QUE FIXOU ALIMENTOS EM FAVOR DO FILHO NO VALOR DE 02 SALÁRIOS MÍNIMOS, DESDE A DATA DA CITAÇÃO. DECISÃO AGRAVADA PROFERIDA APÓS CONVERSÃO DO FEITO NA FASE DE ALEGAÇÕES FINAIS. PRETENSÃO RECURSAL DO GENITOR CONSISTENTE NA REDUÇÃO DO VALOR. CASAL TEM 03 FILHOS, MAS OS ALIMENTOS FORAM FIXADOS EM FAVOR DO </a:t>
            </a:r>
            <a:r>
              <a:rPr lang="pt-BR" dirty="0" smtClean="0"/>
              <a:t>MAIS NOVO</a:t>
            </a:r>
            <a:r>
              <a:rPr lang="pt-BR" dirty="0"/>
              <a:t>, COM 08 ANOS DE IDADE. NECESSIDADE DO INFANTE É PRESUMIDA. POSSIBILIDADE DO GENITOR EM PAGAR OS ALIMENTOS NO VALOR FIXADO. GENITOR ALEGA RENDA MENSAL DE R$ 5.000,00, PORÉM NÃO COMPROVA E HÁ INDÍCIOS DE QUE SUA RENDA É MAIOR. MANIFESTAÇÃO DA PROCURADORIA DE JUSTIÇA NO SENTIDO DE SE MANTER O VALOR DOS ALIMENTOS. </a:t>
            </a:r>
            <a:r>
              <a:rPr lang="pt-BR" b="1" dirty="0"/>
              <a:t>ALIMENTOS PROVISÓRIOS DEVIDOS DESDE A DATA EM QUE FIXADOS PELO JUIZ. </a:t>
            </a:r>
            <a:r>
              <a:rPr lang="pt-BR" dirty="0"/>
              <a:t>AGRAVO </a:t>
            </a:r>
            <a:r>
              <a:rPr lang="pt-BR" dirty="0" smtClean="0"/>
              <a:t>DE INSTRUMENTO </a:t>
            </a:r>
            <a:r>
              <a:rPr lang="pt-BR" dirty="0"/>
              <a:t>CONHECIDO E PARCIALMENTE </a:t>
            </a:r>
            <a:r>
              <a:rPr lang="pt-BR" dirty="0" smtClean="0"/>
              <a:t>PROVIDO. 1. Trata-se </a:t>
            </a:r>
            <a:r>
              <a:rPr lang="pt-BR" dirty="0"/>
              <a:t>de ação de divórcio litigioso c/c guarda e </a:t>
            </a:r>
            <a:r>
              <a:rPr lang="pt-BR" dirty="0" smtClean="0"/>
              <a:t>alimentos. 2</a:t>
            </a:r>
            <a:r>
              <a:rPr lang="pt-BR" dirty="0"/>
              <a:t>. Fixação de alimentos provisórios em favor de um, dos três filhos do casal, no valor correspondente a dois salários mínimos, desde a data da </a:t>
            </a:r>
            <a:r>
              <a:rPr lang="pt-BR" dirty="0" smtClean="0"/>
              <a:t>citação. 3</a:t>
            </a:r>
            <a:r>
              <a:rPr lang="pt-BR" dirty="0"/>
              <a:t>. Necessidade do infante é </a:t>
            </a:r>
            <a:r>
              <a:rPr lang="pt-BR" dirty="0" smtClean="0"/>
              <a:t>presumida. 4.Possibilidade </a:t>
            </a:r>
            <a:r>
              <a:rPr lang="pt-BR" dirty="0"/>
              <a:t>do genitor não comprovada. Ônus do próprio genitor, que alegou receber por mês o valor de R$ </a:t>
            </a:r>
            <a:r>
              <a:rPr lang="pt-BR" dirty="0" smtClean="0"/>
              <a:t>5.000,00. 5</a:t>
            </a:r>
            <a:r>
              <a:rPr lang="pt-BR" dirty="0"/>
              <a:t>. Manutenção dos alimentos no valor fixado. Manifestação da Procuradoria de Justiça neste </a:t>
            </a:r>
            <a:r>
              <a:rPr lang="pt-BR" dirty="0" smtClean="0"/>
              <a:t>sentido. 6.Alimentos </a:t>
            </a:r>
            <a:r>
              <a:rPr lang="pt-BR" dirty="0"/>
              <a:t>provisórios devidos desde a data em que fixados pelo </a:t>
            </a:r>
            <a:r>
              <a:rPr lang="pt-BR" dirty="0" smtClean="0"/>
              <a:t>juiz. 7</a:t>
            </a:r>
            <a:r>
              <a:rPr lang="pt-BR" dirty="0"/>
              <a:t>. Recurso de agravo de instrumento conhecido e parcialmente provido</a:t>
            </a:r>
            <a:r>
              <a:rPr lang="pt-BR" dirty="0" smtClean="0"/>
              <a:t>. (</a:t>
            </a:r>
            <a:r>
              <a:rPr lang="pt-BR" dirty="0"/>
              <a:t>TJPR - 11ª </a:t>
            </a:r>
            <a:r>
              <a:rPr lang="pt-BR" dirty="0" err="1"/>
              <a:t>C.Cível</a:t>
            </a:r>
            <a:r>
              <a:rPr lang="pt-BR" dirty="0"/>
              <a:t> - 0035028-81.2018.8.16.0000 - Campo Largo -  Rel.: Desembargador Sigurd Roberto Bengtsson -  J. 07.08.2019)</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Súmula 621 do Superior Tribunal de Justiça</a:t>
            </a:r>
          </a:p>
          <a:p>
            <a:r>
              <a:rPr lang="pt-BR" dirty="0" smtClean="0"/>
              <a:t>Retroatividade</a:t>
            </a:r>
            <a:r>
              <a:rPr lang="pt-BR" dirty="0"/>
              <a:t>, aplicabilidade e redução retroativa</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767785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26211" y="1733909"/>
            <a:ext cx="8747791" cy="4307453"/>
          </a:xfrm>
        </p:spPr>
        <p:txBody>
          <a:bodyPr>
            <a:normAutofit lnSpcReduction="10000"/>
          </a:bodyPr>
          <a:lstStyle/>
          <a:p>
            <a:pPr marL="0" indent="0" algn="just">
              <a:buNone/>
            </a:pPr>
            <a:r>
              <a:rPr lang="pt-BR" dirty="0"/>
              <a:t>APELAÇÃO CÍVEL. INVESTIGAÇÃO DE PATERNIDADE C/C ALIMENTOS - SENTENÇA DE PARCIAL PROCEDÊNCIA PARA DECRETAR A PATERNIDADE. ALIMENTOS INDEFERIDOS NA ORIGEM ANTE A AUSÊNCIA DE PROVA DA NECESSIDADE. INSURGÊNCIA DA AUTORA. ALEGAÇÃO DE QUE A AÇÃO FOI PROPOSTA QUANDO AINDA ERA MENOR DE IDADE, SENDO PRESUMIDA SUA NECESSIDADE. </a:t>
            </a:r>
            <a:r>
              <a:rPr lang="pt-BR" dirty="0" smtClean="0"/>
              <a:t>PRETENSÃO DE </a:t>
            </a:r>
            <a:r>
              <a:rPr lang="pt-BR" dirty="0"/>
              <a:t>QUE SEJAM FIXADOS ALIMENTOS EM SEU FAVOR – PARCIAL ACOLHIMENTO - OBRIGAÇÃO ALIMENTAR DEVIDA NO PERÍODO EM QUE A AUTORA ERA MENOR DE IDADE – ALIMENTOS ARBITRADOS EM 1/3 DO SALÁRIO MÍNIMO NACIONAL - OBSERVÂNCIA AO ARTIGO 13, §2º DA LEI DE ALIMENTOS – </a:t>
            </a:r>
            <a:r>
              <a:rPr lang="pt-BR" b="1" dirty="0"/>
              <a:t>OBRIGAÇÃO QUE, EM QUALQUER CASO, RETROAGE À CITAÇÃO</a:t>
            </a:r>
            <a:r>
              <a:rPr lang="pt-BR" dirty="0"/>
              <a:t> – AUSÊNCIA DE IMPUGNAÇÃO À CONCLUSÃO DA SENTENÇA DE QUE, APÓS A MAIORIDADE, NÃO HOUVE COMPROVAÇÃO DA NECESSIDADE DOS ALIMENTOS – SENTENÇA MANTIDA </a:t>
            </a:r>
            <a:r>
              <a:rPr lang="pt-BR" dirty="0" smtClean="0"/>
              <a:t>NESTE PONTO</a:t>
            </a:r>
            <a:r>
              <a:rPr lang="pt-BR" dirty="0"/>
              <a:t>. ALEGAÇÕES ACERCA DOS DANOS SOFRIDOS EM RAZÃO DA AUSÊNCIA DO AUXÍLIO PATERNO QUE DEVEM SER DEDUZIDAS EM AÇÃO INDENIZATÓRIA, NÃO CONHECIMENTO DO RECURSO NESTE PONTO. RECURSO CONHECIDO EM PARTE E PARCIALMENTE PROVIDO. REDISTRIBUIÇÃO DA SUCUMBÊNCIA</a:t>
            </a:r>
            <a:r>
              <a:rPr lang="pt-BR" dirty="0" smtClean="0"/>
              <a:t>.(</a:t>
            </a:r>
            <a:r>
              <a:rPr lang="pt-BR" dirty="0"/>
              <a:t>TJPR - 11ª </a:t>
            </a:r>
            <a:r>
              <a:rPr lang="pt-BR" dirty="0" err="1"/>
              <a:t>C.Cível</a:t>
            </a:r>
            <a:r>
              <a:rPr lang="pt-BR" dirty="0"/>
              <a:t> - 0000513-53.2009.8.16.0188 - Curitiba -  Rel.: Desembargador Mario Nini </a:t>
            </a:r>
            <a:r>
              <a:rPr lang="pt-BR" dirty="0" err="1"/>
              <a:t>Azzolini</a:t>
            </a:r>
            <a:r>
              <a:rPr lang="pt-BR" dirty="0"/>
              <a:t> -  J. 13.06.2019)</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Súmula 621 do Superior Tribunal de Justiça</a:t>
            </a:r>
          </a:p>
          <a:p>
            <a:r>
              <a:rPr lang="pt-BR" dirty="0" smtClean="0"/>
              <a:t>Retroatividade</a:t>
            </a:r>
            <a:r>
              <a:rPr lang="pt-BR" dirty="0"/>
              <a:t>, aplicabilidade e redução retroativa</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920598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4838" y="1768415"/>
            <a:ext cx="8739164" cy="4272947"/>
          </a:xfrm>
        </p:spPr>
        <p:txBody>
          <a:bodyPr>
            <a:normAutofit/>
          </a:bodyPr>
          <a:lstStyle/>
          <a:p>
            <a:pPr marL="0" indent="0" algn="just">
              <a:buNone/>
            </a:pPr>
            <a:r>
              <a:rPr lang="pt-BR" dirty="0"/>
              <a:t>DIREITO DE FAMÍLIA. APELAÇÃO CÍVEL. EXECUÇÃO PROVISÓRIA DE ALIMENTOS – SENTENÇA REFORMADA EM SEDE RECURSAL – EXONERAÇÃO DA OBRIGAÇÃO ALIMENTAR – DECISÃO QUE EXTINGUIU A EXECUÇÃO – INSURGÊNCIA - </a:t>
            </a:r>
            <a:r>
              <a:rPr lang="pt-BR" b="1" dirty="0"/>
              <a:t>EFEITO </a:t>
            </a:r>
            <a:r>
              <a:rPr lang="pt-BR" b="1" i="1" dirty="0"/>
              <a:t>EX TUNC</a:t>
            </a:r>
            <a:r>
              <a:rPr lang="pt-BR" b="1" dirty="0"/>
              <a:t> À DATA DA CITAÇÃO EM CASOS DE MAJORAÇÃO, REDUÇÃO OU EXONERAÇÃO</a:t>
            </a:r>
            <a:r>
              <a:rPr lang="pt-BR" dirty="0"/>
              <a:t> – PRECEDENTES DO STJ – DECISÃO MANTIDA. 1. “Os efeitos da sentença proferida em ação de revisão de alimentos - seja em caso de redução, majoração ou exoneração - retroagem à data da citação (Lei 5.478/68, art. 13, § 2º), ressalvada a </a:t>
            </a:r>
            <a:r>
              <a:rPr lang="pt-BR" dirty="0" err="1"/>
              <a:t>irrepetibilidade</a:t>
            </a:r>
            <a:r>
              <a:rPr lang="pt-BR" dirty="0"/>
              <a:t> dos valores adimplidos e a impossibilidade de compensação do excesso pago com prestações vincendas.” (</a:t>
            </a:r>
            <a:r>
              <a:rPr lang="pt-BR" dirty="0" err="1"/>
              <a:t>EREsp</a:t>
            </a:r>
            <a:r>
              <a:rPr lang="pt-BR" dirty="0"/>
              <a:t> 1181119/RJ, Rel. Ministro LUIS FELIPE SALOMÃO, Rel. p/ Acórdão Ministra MARIA ISABEL GALLOTTI, SEGUNDA SEÇÃO, julgado em 27/11/2013, </a:t>
            </a:r>
            <a:r>
              <a:rPr lang="pt-BR" dirty="0" err="1"/>
              <a:t>DJe</a:t>
            </a:r>
            <a:r>
              <a:rPr lang="pt-BR" dirty="0"/>
              <a:t> 20/06/2014.) 2. RECURSO CONHECIDO E DESPROVIDO</a:t>
            </a:r>
            <a:r>
              <a:rPr lang="pt-BR" dirty="0" smtClean="0"/>
              <a:t>. (</a:t>
            </a:r>
            <a:r>
              <a:rPr lang="pt-BR" dirty="0"/>
              <a:t>TJPR - 11ª </a:t>
            </a:r>
            <a:r>
              <a:rPr lang="pt-BR" dirty="0" err="1"/>
              <a:t>C.Cível</a:t>
            </a:r>
            <a:r>
              <a:rPr lang="pt-BR" dirty="0"/>
              <a:t> - 0001089-24.2015.8.16.0095 - Irati -  Rel.: Desembargador Ruy Muggiati -  J. 24.04.2019)</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Súmula 621 do Superior Tribunal de Justiça</a:t>
            </a:r>
          </a:p>
          <a:p>
            <a:r>
              <a:rPr lang="pt-BR" dirty="0" smtClean="0"/>
              <a:t>Retroatividade</a:t>
            </a:r>
            <a:r>
              <a:rPr lang="pt-BR" dirty="0"/>
              <a:t>, aplicabilidade e redução retroativa</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998762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733424" y="346075"/>
            <a:ext cx="8669367" cy="878876"/>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Visão e recomendações dos(as) magistrados e assessores(as)</a:t>
            </a:r>
          </a:p>
        </p:txBody>
      </p:sp>
      <p:sp>
        <p:nvSpPr>
          <p:cNvPr id="7" name="Espaço Reservado para Conteúdo 2"/>
          <p:cNvSpPr txBox="1">
            <a:spLocks/>
          </p:cNvSpPr>
          <p:nvPr/>
        </p:nvSpPr>
        <p:spPr>
          <a:xfrm>
            <a:off x="1030550" y="1794027"/>
            <a:ext cx="7754862" cy="38672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pt-BR" sz="1600" dirty="0" smtClean="0"/>
              <a:t>Informações e dados do contexto familiar;</a:t>
            </a:r>
          </a:p>
          <a:p>
            <a:pPr algn="just"/>
            <a:r>
              <a:rPr lang="pt-BR" sz="1600" dirty="0" smtClean="0"/>
              <a:t>Necessidade: discriminação das despesas (tabela analítica), padrão de vida da família (comprovantes de propriedades de bens, fotos, informações extraídas de redes sociais indicando padrão de vida) e indicação do valor estimado auferido pelo Alimentante;</a:t>
            </a:r>
          </a:p>
          <a:p>
            <a:pPr algn="just"/>
            <a:r>
              <a:rPr lang="pt-BR" sz="1600" dirty="0" smtClean="0"/>
              <a:t>Possibilidade: Apresentação de dados a respeito da remuneração (comprovante de salário, pró-labore, rendimentos de ações, de herança e da economia informal);</a:t>
            </a:r>
          </a:p>
          <a:p>
            <a:pPr algn="just"/>
            <a:r>
              <a:rPr lang="pt-BR" sz="1600" dirty="0" smtClean="0"/>
              <a:t>Trabalhador autônomo e empresário: necessidade de maior dilação probatória, relativa a dificuldade de comprovação de rendimentos (balanço patrimonial empresarial e possibilidade de confusão patrimonial).</a:t>
            </a:r>
          </a:p>
          <a:p>
            <a:pPr marL="27432" indent="0" algn="just">
              <a:buFont typeface="Wingdings 3" charset="2"/>
              <a:buNone/>
              <a:defRPr/>
            </a:pPr>
            <a:endParaRPr lang="pt-BR" sz="2000" dirty="0" smtClean="0">
              <a:solidFill>
                <a:schemeClr val="tx1"/>
              </a:solidFill>
              <a:latin typeface="Arial" panose="020B0604020202020204" pitchFamily="34" charset="0"/>
              <a:cs typeface="Arial" panose="020B0604020202020204" pitchFamily="34" charset="0"/>
            </a:endParaRPr>
          </a:p>
          <a:p>
            <a:pPr algn="just">
              <a:buFont typeface="Arial" panose="020B0604020202020204" pitchFamily="34" charset="0"/>
              <a:buChar char="•"/>
            </a:pPr>
            <a:endParaRPr lang="pt-BR" sz="2000" dirty="0">
              <a:solidFill>
                <a:schemeClr val="tx1"/>
              </a:solidFill>
              <a:latin typeface="Arial" panose="020B0604020202020204" pitchFamily="34" charset="0"/>
              <a:cs typeface="Arial" panose="020B0604020202020204" pitchFamily="34" charset="0"/>
            </a:endParaRPr>
          </a:p>
        </p:txBody>
      </p:sp>
      <p:sp>
        <p:nvSpPr>
          <p:cNvPr id="3" name="Espaço Reservado para Número de Slide 2"/>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740283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3424" y="1632731"/>
            <a:ext cx="8669367" cy="4732209"/>
          </a:xfrm>
        </p:spPr>
        <p:txBody>
          <a:bodyPr>
            <a:noAutofit/>
          </a:bodyPr>
          <a:lstStyle/>
          <a:p>
            <a:pPr algn="just"/>
            <a:r>
              <a:rPr lang="pt-BR" sz="2000" dirty="0" smtClean="0">
                <a:solidFill>
                  <a:schemeClr val="tx1"/>
                </a:solidFill>
              </a:rPr>
              <a:t>Meios típicos: aplicação do procedimento especial – Art. 528 e seguintes CPC/2015:</a:t>
            </a:r>
          </a:p>
          <a:p>
            <a:pPr marL="358775" indent="0" algn="just">
              <a:spcBef>
                <a:spcPts val="0"/>
              </a:spcBef>
              <a:buNone/>
            </a:pPr>
            <a:endParaRPr lang="pt-BR" sz="1500" i="1" dirty="0" smtClean="0"/>
          </a:p>
          <a:p>
            <a:pPr marL="358775" indent="0" algn="just">
              <a:spcBef>
                <a:spcPts val="0"/>
              </a:spcBef>
              <a:buNone/>
            </a:pPr>
            <a:r>
              <a:rPr lang="pt-BR" sz="1500" i="1" dirty="0" smtClean="0"/>
              <a:t>Art</a:t>
            </a:r>
            <a:r>
              <a:rPr lang="pt-BR" sz="1500" i="1" dirty="0"/>
              <a:t>. 528. No cumprimento de sentença que condene ao pagamento de prestação alimentícia ou de decisão interlocutória que fixe alimentos, o juiz, a requerimento do exequente, mandará intimar o executado pessoalmente para, em 3 (três) dias, pagar o débito, provar que o fez ou justificar a impossibilidade de efetuá-lo</a:t>
            </a:r>
            <a:r>
              <a:rPr lang="pt-BR" sz="1500" i="1" dirty="0" smtClean="0"/>
              <a:t>.</a:t>
            </a:r>
          </a:p>
          <a:p>
            <a:pPr marL="358775" indent="0" algn="just">
              <a:spcBef>
                <a:spcPts val="0"/>
              </a:spcBef>
              <a:buNone/>
            </a:pPr>
            <a:r>
              <a:rPr lang="pt-BR" sz="1500" i="1" dirty="0" smtClean="0"/>
              <a:t>§ </a:t>
            </a:r>
            <a:r>
              <a:rPr lang="pt-BR" sz="1500" i="1" dirty="0"/>
              <a:t>1º Caso o executado, no prazo referido no caput , não efetue o pagamento, não prove que o efetuou ou não apresente justificativa da impossibilidade de efetuá-lo, o </a:t>
            </a:r>
            <a:r>
              <a:rPr lang="pt-BR" sz="1500" i="1" u="sng" dirty="0"/>
              <a:t>juiz mandará protestar o pronunciamento judicial</a:t>
            </a:r>
            <a:r>
              <a:rPr lang="pt-BR" sz="1500" i="1" dirty="0"/>
              <a:t>, aplicando-se, no que couber, o disposto no art. 517 </a:t>
            </a:r>
            <a:r>
              <a:rPr lang="pt-BR" sz="1500" i="1" dirty="0" smtClean="0"/>
              <a:t>. </a:t>
            </a:r>
          </a:p>
          <a:p>
            <a:pPr marL="358775" indent="0" algn="just">
              <a:spcBef>
                <a:spcPts val="0"/>
              </a:spcBef>
              <a:buNone/>
            </a:pPr>
            <a:r>
              <a:rPr lang="pt-BR" sz="1500" i="1" dirty="0" smtClean="0"/>
              <a:t>(...) § </a:t>
            </a:r>
            <a:r>
              <a:rPr lang="pt-BR" sz="1500" i="1" dirty="0"/>
              <a:t>3º Se o executado não pagar ou se a justificativa apresentada não for aceita, o </a:t>
            </a:r>
            <a:r>
              <a:rPr lang="pt-BR" sz="1500" i="1" dirty="0" smtClean="0"/>
              <a:t>juiz, </a:t>
            </a:r>
            <a:r>
              <a:rPr lang="pt-BR" sz="1500" i="1" u="sng" dirty="0" smtClean="0"/>
              <a:t>além </a:t>
            </a:r>
            <a:r>
              <a:rPr lang="pt-BR" sz="1500" i="1" u="sng" dirty="0"/>
              <a:t>de mandar protestar o pronunciamento judicial na forma do § 1º, decretar-lhe-á a prisão pelo prazo de 1 (um) a 3 (três) meses</a:t>
            </a:r>
            <a:r>
              <a:rPr lang="pt-BR" sz="1500" i="1" dirty="0"/>
              <a:t>.</a:t>
            </a:r>
          </a:p>
          <a:p>
            <a:pPr marL="358775" indent="0" algn="just">
              <a:spcBef>
                <a:spcPts val="0"/>
              </a:spcBef>
              <a:buNone/>
            </a:pPr>
            <a:endParaRPr lang="pt-BR" sz="1500" i="1" dirty="0" smtClean="0"/>
          </a:p>
          <a:p>
            <a:pPr marL="358775" indent="0" algn="just">
              <a:spcBef>
                <a:spcPts val="0"/>
              </a:spcBef>
              <a:buNone/>
            </a:pPr>
            <a:r>
              <a:rPr lang="pt-BR" sz="1500" i="1" dirty="0" smtClean="0"/>
              <a:t>Art</a:t>
            </a:r>
            <a:r>
              <a:rPr lang="pt-BR" sz="1500" i="1" dirty="0"/>
              <a:t>. 529. Quando o executado for funcionário público, militar, diretor ou gerente de empresa ou empregado sujeito à legislação do trabalho,</a:t>
            </a:r>
            <a:r>
              <a:rPr lang="pt-BR" sz="1500" i="1" u="sng" dirty="0"/>
              <a:t> o exequente poderá requerer o desconto em folha de pagamento da importância da prestação alimentícia</a:t>
            </a:r>
            <a:r>
              <a:rPr lang="pt-BR" sz="1500" i="1" dirty="0" smtClean="0"/>
              <a:t>.</a:t>
            </a:r>
          </a:p>
          <a:p>
            <a:pPr marL="0" indent="0" algn="just">
              <a:spcBef>
                <a:spcPts val="0"/>
              </a:spcBef>
              <a:buNone/>
            </a:pPr>
            <a:endParaRPr lang="pt-BR" sz="1500" dirty="0" smtClean="0"/>
          </a:p>
          <a:p>
            <a:pPr marL="0" indent="0" algn="just">
              <a:buNone/>
            </a:pPr>
            <a:endParaRPr lang="pt-BR" sz="2000" dirty="0">
              <a:solidFill>
                <a:schemeClr val="tx1"/>
              </a:solidFill>
              <a:latin typeface="Arial" panose="020B0604020202020204" pitchFamily="34" charset="0"/>
              <a:cs typeface="Arial" panose="020B0604020202020204" pitchFamily="34"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733424" y="346075"/>
            <a:ext cx="8669367" cy="878876"/>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Meios executivos e sistemas </a:t>
            </a:r>
            <a:r>
              <a:rPr lang="pt-BR" b="1" dirty="0" smtClean="0"/>
              <a:t>conhecidos</a:t>
            </a:r>
          </a:p>
          <a:p>
            <a:r>
              <a:rPr lang="pt-BR" b="1" dirty="0" smtClean="0"/>
              <a:t>para </a:t>
            </a:r>
            <a:r>
              <a:rPr lang="pt-BR" b="1" dirty="0"/>
              <a:t>penhora</a:t>
            </a:r>
          </a:p>
        </p:txBody>
      </p:sp>
      <p:sp>
        <p:nvSpPr>
          <p:cNvPr id="4" name="Espaço Reservado para Número de Slide 3"/>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61808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59742" y="1613742"/>
            <a:ext cx="8834219" cy="4948423"/>
          </a:xfrm>
        </p:spPr>
        <p:txBody>
          <a:bodyPr>
            <a:normAutofit fontScale="92500" lnSpcReduction="20000"/>
          </a:bodyPr>
          <a:lstStyle/>
          <a:p>
            <a:r>
              <a:rPr lang="pt-BR" b="1" dirty="0">
                <a:solidFill>
                  <a:schemeClr val="accent1">
                    <a:lumMod val="75000"/>
                  </a:schemeClr>
                </a:solidFill>
              </a:rPr>
              <a:t>Meios </a:t>
            </a:r>
            <a:r>
              <a:rPr lang="pt-BR" b="1" dirty="0" smtClean="0">
                <a:solidFill>
                  <a:schemeClr val="accent1">
                    <a:lumMod val="75000"/>
                  </a:schemeClr>
                </a:solidFill>
              </a:rPr>
              <a:t>típicos </a:t>
            </a:r>
            <a:r>
              <a:rPr lang="pt-BR" b="1" dirty="0">
                <a:solidFill>
                  <a:schemeClr val="accent1">
                    <a:lumMod val="75000"/>
                  </a:schemeClr>
                </a:solidFill>
              </a:rPr>
              <a:t>de constrição ao pagamento</a:t>
            </a:r>
            <a:r>
              <a:rPr lang="pt-BR" dirty="0">
                <a:solidFill>
                  <a:schemeClr val="accent1">
                    <a:lumMod val="75000"/>
                  </a:schemeClr>
                </a:solidFill>
              </a:rPr>
              <a:t>: </a:t>
            </a:r>
          </a:p>
          <a:p>
            <a:pPr marL="370332" algn="just">
              <a:buFont typeface="Arial" panose="020B0604020202020204" pitchFamily="34" charset="0"/>
              <a:buChar char="•"/>
              <a:defRPr/>
            </a:pPr>
            <a:r>
              <a:rPr lang="pt-BR" dirty="0" smtClean="0"/>
              <a:t>BACENJUD</a:t>
            </a:r>
            <a:r>
              <a:rPr lang="pt-BR" dirty="0"/>
              <a:t>, RENAJUD, SERAJUD e INFOJUD</a:t>
            </a:r>
            <a:r>
              <a:rPr lang="pt-BR" dirty="0" smtClean="0"/>
              <a:t>.</a:t>
            </a:r>
          </a:p>
          <a:p>
            <a:pPr marL="27432" indent="0" algn="just">
              <a:buNone/>
              <a:defRPr/>
            </a:pPr>
            <a:endParaRPr lang="pt-BR" dirty="0"/>
          </a:p>
          <a:p>
            <a:r>
              <a:rPr lang="pt-BR" b="1" dirty="0">
                <a:solidFill>
                  <a:schemeClr val="accent1">
                    <a:lumMod val="75000"/>
                  </a:schemeClr>
                </a:solidFill>
              </a:rPr>
              <a:t>Meios atípicos de constrição ao pagamento: </a:t>
            </a:r>
            <a:endParaRPr lang="pt-BR" b="1" dirty="0" smtClean="0">
              <a:solidFill>
                <a:schemeClr val="accent1">
                  <a:lumMod val="75000"/>
                </a:schemeClr>
              </a:solidFill>
            </a:endParaRPr>
          </a:p>
          <a:p>
            <a:pPr marL="370332" algn="just">
              <a:buFont typeface="Arial" panose="020B0604020202020204" pitchFamily="34" charset="0"/>
              <a:buChar char="•"/>
              <a:defRPr/>
            </a:pPr>
            <a:r>
              <a:rPr lang="pt-BR" dirty="0" smtClean="0"/>
              <a:t>Dispõe </a:t>
            </a:r>
            <a:r>
              <a:rPr lang="pt-BR" dirty="0"/>
              <a:t>o artigo 139, inciso IV, do </a:t>
            </a:r>
            <a:r>
              <a:rPr lang="pt-BR" dirty="0" smtClean="0"/>
              <a:t>CPC/2015: </a:t>
            </a:r>
          </a:p>
          <a:p>
            <a:pPr marL="358775" indent="0" algn="just">
              <a:lnSpc>
                <a:spcPct val="120000"/>
              </a:lnSpc>
              <a:spcBef>
                <a:spcPts val="0"/>
              </a:spcBef>
              <a:buNone/>
              <a:defRPr/>
            </a:pPr>
            <a:r>
              <a:rPr lang="pt-BR" sz="1600" i="1" dirty="0" smtClean="0"/>
              <a:t>Art</a:t>
            </a:r>
            <a:r>
              <a:rPr lang="pt-BR" sz="1600" i="1" dirty="0"/>
              <a:t>. 139.  O juiz dirigirá o processo conforme as disposições deste Código, incumbindo-lhe</a:t>
            </a:r>
            <a:r>
              <a:rPr lang="pt-BR" sz="1600" i="1" dirty="0" smtClean="0"/>
              <a:t>:(...) </a:t>
            </a:r>
            <a:r>
              <a:rPr lang="pt-BR" sz="1600" i="1" dirty="0"/>
              <a:t>IV - </a:t>
            </a:r>
            <a:r>
              <a:rPr lang="pt-BR" sz="1600" i="1" u="sng" dirty="0"/>
              <a:t>determinar todas as medidas indutivas, coercitivas, mandamentais ou sub-rogatórias necessárias para assegurar o cumprimento de </a:t>
            </a:r>
            <a:r>
              <a:rPr lang="pt-BR" sz="1600" i="1" u="sng" dirty="0" smtClean="0"/>
              <a:t>ordem </a:t>
            </a:r>
            <a:r>
              <a:rPr lang="pt-BR" sz="1600" i="1" u="sng" dirty="0"/>
              <a:t>judicial, inclusive nas ações que tenham por objeto prestação </a:t>
            </a:r>
            <a:r>
              <a:rPr lang="pt-BR" sz="1600" i="1" u="sng" dirty="0" smtClean="0"/>
              <a:t>pecuniária</a:t>
            </a:r>
            <a:r>
              <a:rPr lang="pt-BR" sz="1600" i="1" dirty="0" smtClean="0"/>
              <a:t>;</a:t>
            </a:r>
          </a:p>
          <a:p>
            <a:pPr marL="370332" algn="just">
              <a:buFont typeface="Arial" panose="020B0604020202020204" pitchFamily="34" charset="0"/>
              <a:buChar char="•"/>
              <a:defRPr/>
            </a:pPr>
            <a:r>
              <a:rPr lang="pt-BR" dirty="0" smtClean="0"/>
              <a:t>Penhora </a:t>
            </a:r>
            <a:r>
              <a:rPr lang="pt-BR" dirty="0"/>
              <a:t>de salário, aposentadoria, rendimentos: </a:t>
            </a:r>
            <a:endParaRPr lang="pt-BR" dirty="0" smtClean="0"/>
          </a:p>
          <a:p>
            <a:pPr marL="358775" indent="0" algn="just">
              <a:lnSpc>
                <a:spcPct val="120000"/>
              </a:lnSpc>
              <a:spcBef>
                <a:spcPts val="0"/>
              </a:spcBef>
              <a:buNone/>
              <a:defRPr/>
            </a:pPr>
            <a:r>
              <a:rPr lang="pt-BR" sz="1600" i="1" dirty="0" smtClean="0"/>
              <a:t>Art</a:t>
            </a:r>
            <a:r>
              <a:rPr lang="pt-BR" sz="1600" i="1" dirty="0"/>
              <a:t>. </a:t>
            </a:r>
            <a:r>
              <a:rPr lang="pt-BR" sz="1600" i="1" dirty="0" smtClean="0"/>
              <a:t>529 do CPC/2015 (...) § 3º. </a:t>
            </a:r>
            <a:r>
              <a:rPr lang="pt-BR" sz="1600" i="1" dirty="0"/>
              <a:t>Sem prejuízo do pagamento dos alimentos vincendos</a:t>
            </a:r>
            <a:r>
              <a:rPr lang="pt-BR" sz="1600" i="1" u="sng" dirty="0"/>
              <a:t>, o débito objeto de execução pode ser descontado dos rendimentos ou rendas do executado, de forma parcelada</a:t>
            </a:r>
            <a:r>
              <a:rPr lang="pt-BR" sz="1600" i="1" dirty="0"/>
              <a:t>, nos termos do caput deste artigo, contanto que, somado à parcela devida, </a:t>
            </a:r>
            <a:r>
              <a:rPr lang="pt-BR" sz="1600" i="1" u="sng" dirty="0"/>
              <a:t>não ultrapasse cinquenta por cento de seus ganhos </a:t>
            </a:r>
            <a:r>
              <a:rPr lang="pt-BR" sz="1600" i="1" u="sng" dirty="0" smtClean="0"/>
              <a:t>líquidos</a:t>
            </a:r>
            <a:r>
              <a:rPr lang="pt-BR" sz="1600" i="1" dirty="0" smtClean="0"/>
              <a:t>.</a:t>
            </a:r>
          </a:p>
          <a:p>
            <a:pPr marL="370332" algn="just">
              <a:buFont typeface="Arial" panose="020B0604020202020204" pitchFamily="34" charset="0"/>
              <a:buChar char="•"/>
              <a:defRPr/>
            </a:pPr>
            <a:r>
              <a:rPr lang="pt-BR" dirty="0" smtClean="0"/>
              <a:t>Outros meios: recolhimento de passaporte, suspensão do direito de dirigir (CNH), bloqueio de cartões de crédito, inscrição em cadastro de proteção ao crédito (SPC, SERASA, etc.).</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Meios executivos e sistemas </a:t>
            </a:r>
            <a:r>
              <a:rPr lang="pt-BR" b="1" dirty="0" smtClean="0"/>
              <a:t>conhecidos</a:t>
            </a:r>
          </a:p>
          <a:p>
            <a:r>
              <a:rPr lang="pt-BR" b="1" dirty="0" smtClean="0"/>
              <a:t>para </a:t>
            </a:r>
            <a:r>
              <a:rPr lang="pt-BR" b="1" dirty="0"/>
              <a:t>penhora</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Número de Slide 4"/>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265995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2475" y="1708031"/>
            <a:ext cx="8936967" cy="4502988"/>
          </a:xfrm>
        </p:spPr>
        <p:txBody>
          <a:bodyPr/>
          <a:lstStyle/>
          <a:p>
            <a:pPr marL="0" indent="0" algn="just">
              <a:buNone/>
            </a:pPr>
            <a:r>
              <a:rPr lang="pt-BR" dirty="0"/>
              <a:t>AGRAVO DE INSTRUMENTO. PROCESSO CIVIL. GUARDA E ALIMENTOS. CUMPRIMENTO DE SENTENÇA. DEVEDOR. PRISÃO DECRETADA. PENHORA. SISTEMAS BACENJUD E RENAJUD. </a:t>
            </a:r>
            <a:r>
              <a:rPr lang="pt-BR" b="1" dirty="0"/>
              <a:t>RITOS. CUMULAÇÃO. IMPOSSIBILIDADE</a:t>
            </a:r>
            <a:r>
              <a:rPr lang="pt-BR" dirty="0"/>
              <a:t>. RECURSO CONHECIDO E PARCIALMENTE </a:t>
            </a:r>
            <a:r>
              <a:rPr lang="pt-BR" dirty="0" smtClean="0"/>
              <a:t>PROVIDO. 1</a:t>
            </a:r>
            <a:r>
              <a:rPr lang="pt-BR" dirty="0"/>
              <a:t>. Na execução de alimentos, conforme previsão expressa do Código de Processo Civil, não há como cumular, nos mesmos autos, os ritos expropriatório e coercitivo, pelo que deve ser revogado o decreto prisional do devedor até que seja estabelecido, no juízo inferior, o rito a ser </a:t>
            </a:r>
            <a:r>
              <a:rPr lang="pt-BR" dirty="0" smtClean="0"/>
              <a:t>seguido. 2</a:t>
            </a:r>
            <a:r>
              <a:rPr lang="pt-BR" dirty="0"/>
              <a:t>. Recurso conhecido e parcialmente provido</a:t>
            </a:r>
            <a:r>
              <a:rPr lang="pt-BR" dirty="0" smtClean="0"/>
              <a:t>. (</a:t>
            </a:r>
            <a:r>
              <a:rPr lang="pt-BR" dirty="0"/>
              <a:t>TJPR - 11ª </a:t>
            </a:r>
            <a:r>
              <a:rPr lang="pt-BR" dirty="0" err="1"/>
              <a:t>C.Cível</a:t>
            </a:r>
            <a:r>
              <a:rPr lang="pt-BR" dirty="0"/>
              <a:t> - 0044765-11.2018.8.16.0000 - Londrina -  Rel.: Desembargador Fábio </a:t>
            </a:r>
            <a:r>
              <a:rPr lang="pt-BR" dirty="0" err="1"/>
              <a:t>Haick</a:t>
            </a:r>
            <a:r>
              <a:rPr lang="pt-BR" dirty="0"/>
              <a:t> Dalla Vecchia -  J. 14.02.2019)</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Meios executivos e sistemas </a:t>
            </a:r>
            <a:r>
              <a:rPr lang="pt-BR" b="1" dirty="0" smtClean="0"/>
              <a:t>conhecidos</a:t>
            </a:r>
          </a:p>
          <a:p>
            <a:r>
              <a:rPr lang="pt-BR" b="1" dirty="0" smtClean="0"/>
              <a:t>para </a:t>
            </a:r>
            <a:r>
              <a:rPr lang="pt-BR" b="1" dirty="0"/>
              <a:t>penhora</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04831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3488" y="346134"/>
            <a:ext cx="6825628" cy="835977"/>
          </a:xfrm>
        </p:spPr>
        <p:txBody>
          <a:bodyPr>
            <a:normAutofit fontScale="90000"/>
          </a:bodyPr>
          <a:lstStyle/>
          <a:p>
            <a:r>
              <a:rPr lang="pt-BR" b="1" dirty="0" smtClean="0"/>
              <a:t>11ª Câmara Cível do TJPR</a:t>
            </a:r>
            <a:br>
              <a:rPr lang="pt-BR" b="1" dirty="0" smtClean="0"/>
            </a:br>
            <a:r>
              <a:rPr lang="pt-BR" sz="2200" dirty="0" smtClean="0"/>
              <a:t>(antes da Resolução nº 52/2019)</a:t>
            </a:r>
            <a:endParaRPr lang="pt-BR" dirty="0"/>
          </a:p>
        </p:txBody>
      </p:sp>
      <p:sp>
        <p:nvSpPr>
          <p:cNvPr id="3" name="Espaço Reservado para Conteúdo 2"/>
          <p:cNvSpPr>
            <a:spLocks noGrp="1"/>
          </p:cNvSpPr>
          <p:nvPr>
            <p:ph idx="1"/>
          </p:nvPr>
        </p:nvSpPr>
        <p:spPr>
          <a:xfrm>
            <a:off x="733488" y="1640090"/>
            <a:ext cx="8339075" cy="4727459"/>
          </a:xfrm>
        </p:spPr>
        <p:txBody>
          <a:bodyPr>
            <a:noAutofit/>
          </a:bodyPr>
          <a:lstStyle/>
          <a:p>
            <a:r>
              <a:rPr lang="pt-BR" sz="2000" dirty="0" smtClean="0">
                <a:solidFill>
                  <a:schemeClr val="tx1"/>
                </a:solidFill>
                <a:cs typeface="Arial" panose="020B0604020202020204" pitchFamily="34" charset="0"/>
              </a:rPr>
              <a:t>Matérias de competência regimental para julgamento:</a:t>
            </a:r>
          </a:p>
          <a:p>
            <a:pPr marL="370332" algn="just">
              <a:buFont typeface="Arial" panose="020B0604020202020204" pitchFamily="34" charset="0"/>
              <a:buChar char="•"/>
              <a:defRPr/>
            </a:pPr>
            <a:r>
              <a:rPr lang="pt-BR" sz="2000" dirty="0" smtClean="0">
                <a:cs typeface="Arial" panose="020B0604020202020204" pitchFamily="34" charset="0"/>
              </a:rPr>
              <a:t>ações </a:t>
            </a:r>
            <a:r>
              <a:rPr lang="pt-BR" sz="2000" dirty="0">
                <a:cs typeface="Arial" panose="020B0604020202020204" pitchFamily="34" charset="0"/>
              </a:rPr>
              <a:t>relativas a Direito de Família, união estável e </a:t>
            </a:r>
            <a:r>
              <a:rPr lang="pt-BR" sz="2000" dirty="0" err="1">
                <a:cs typeface="Arial" panose="020B0604020202020204" pitchFamily="34" charset="0"/>
              </a:rPr>
              <a:t>homoafetiva</a:t>
            </a:r>
            <a:r>
              <a:rPr lang="pt-BR" sz="2000" dirty="0">
                <a:cs typeface="Arial" panose="020B0604020202020204" pitchFamily="34" charset="0"/>
              </a:rPr>
              <a:t>; </a:t>
            </a:r>
          </a:p>
          <a:p>
            <a:pPr marL="370332" algn="just">
              <a:buFont typeface="Arial" panose="020B0604020202020204" pitchFamily="34" charset="0"/>
              <a:buChar char="•"/>
              <a:defRPr/>
            </a:pPr>
            <a:r>
              <a:rPr lang="pt-BR" sz="2000" dirty="0" smtClean="0">
                <a:cs typeface="Arial" panose="020B0604020202020204" pitchFamily="34" charset="0"/>
              </a:rPr>
              <a:t>ações </a:t>
            </a:r>
            <a:r>
              <a:rPr lang="pt-BR" sz="2000" dirty="0">
                <a:cs typeface="Arial" panose="020B0604020202020204" pitchFamily="34" charset="0"/>
              </a:rPr>
              <a:t>relativas ao Estatuto da Criança e do Adolescente, ressalvada a matéria infracional; </a:t>
            </a:r>
          </a:p>
          <a:p>
            <a:pPr marL="370332" algn="just">
              <a:buFont typeface="Arial" panose="020B0604020202020204" pitchFamily="34" charset="0"/>
              <a:buChar char="•"/>
              <a:defRPr/>
            </a:pPr>
            <a:r>
              <a:rPr lang="pt-BR" sz="2000" dirty="0" smtClean="0">
                <a:cs typeface="Arial" panose="020B0604020202020204" pitchFamily="34" charset="0"/>
              </a:rPr>
              <a:t>ações </a:t>
            </a:r>
            <a:r>
              <a:rPr lang="pt-BR" sz="2000" dirty="0">
                <a:cs typeface="Arial" panose="020B0604020202020204" pitchFamily="34" charset="0"/>
              </a:rPr>
              <a:t>relativas ao Direito das Sucessões; </a:t>
            </a:r>
          </a:p>
          <a:p>
            <a:pPr marL="370332" algn="just">
              <a:buFont typeface="Arial" panose="020B0604020202020204" pitchFamily="34" charset="0"/>
              <a:buChar char="•"/>
              <a:defRPr/>
            </a:pPr>
            <a:r>
              <a:rPr lang="pt-BR" sz="2000" dirty="0" smtClean="0">
                <a:cs typeface="Arial" panose="020B0604020202020204" pitchFamily="34" charset="0"/>
              </a:rPr>
              <a:t>ações relativas a registros públicos;</a:t>
            </a:r>
          </a:p>
          <a:p>
            <a:pPr marL="370332" algn="just">
              <a:buFont typeface="Arial" panose="020B0604020202020204" pitchFamily="34" charset="0"/>
              <a:buChar char="•"/>
              <a:defRPr/>
            </a:pPr>
            <a:r>
              <a:rPr lang="pt-BR" sz="2000" dirty="0" smtClean="0">
                <a:cs typeface="Arial" panose="020B0604020202020204" pitchFamily="34" charset="0"/>
              </a:rPr>
              <a:t>ações relativas a arrendamento rural, a parceria agrícola e a empreitada;</a:t>
            </a:r>
          </a:p>
          <a:p>
            <a:pPr marL="370332" algn="just">
              <a:buFont typeface="Arial" panose="020B0604020202020204" pitchFamily="34" charset="0"/>
              <a:buChar char="•"/>
              <a:defRPr/>
            </a:pPr>
            <a:r>
              <a:rPr lang="pt-BR" sz="2000" dirty="0" smtClean="0">
                <a:cs typeface="Arial" panose="020B0604020202020204" pitchFamily="34" charset="0"/>
              </a:rPr>
              <a:t>ações relativas a locação em geral, inclusive as execuções dela derivadas;</a:t>
            </a:r>
          </a:p>
          <a:p>
            <a:pPr marL="370332" algn="just">
              <a:buFont typeface="Arial" panose="020B0604020202020204" pitchFamily="34" charset="0"/>
              <a:buChar char="•"/>
              <a:defRPr/>
            </a:pPr>
            <a:r>
              <a:rPr lang="pt-BR" sz="2000" dirty="0" smtClean="0">
                <a:cs typeface="Arial" panose="020B0604020202020204" pitchFamily="34" charset="0"/>
              </a:rPr>
              <a:t>ações relativas a prestação de serviços, exceto quando concernente exclusivamente a responsabilidade civil. </a:t>
            </a:r>
            <a:endParaRPr lang="pt-BR" sz="2000" dirty="0">
              <a:cs typeface="Arial" panose="020B0604020202020204" pitchFamily="34"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a:xfrm>
            <a:off x="8214145" y="6492875"/>
            <a:ext cx="683339" cy="365125"/>
          </a:xfrm>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278652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26209" y="1751163"/>
            <a:ext cx="8885813" cy="4290200"/>
          </a:xfrm>
        </p:spPr>
        <p:txBody>
          <a:bodyPr/>
          <a:lstStyle/>
          <a:p>
            <a:pPr marL="0" indent="0" algn="just">
              <a:buNone/>
            </a:pPr>
            <a:r>
              <a:rPr lang="pt-BR" dirty="0"/>
              <a:t>AGRAVO DE INSTRUMENTO. CUMPRIMENTO DE SENTENÇA. EXECUÇÃO DE ALIMENTOS. PRETENSÃO DE APLICAÇÃO DE </a:t>
            </a:r>
            <a:r>
              <a:rPr lang="pt-BR" b="1" dirty="0"/>
              <a:t>MEDIDAS INDUTIVAS, COERCITIVAS, MANDAMENTAIS E SUB-ROGATÓRIAS - ART. 139, IV, DO CPC</a:t>
            </a:r>
            <a:r>
              <a:rPr lang="pt-BR" dirty="0"/>
              <a:t>. DECISÃO AGRAVADA QUE DETERMINOU A SUSPENSÃO DA </a:t>
            </a:r>
            <a:r>
              <a:rPr lang="pt-BR" b="1" dirty="0"/>
              <a:t>CARTEIRA NACIONAL DE HABILITAÇÃO</a:t>
            </a:r>
            <a:r>
              <a:rPr lang="pt-BR" dirty="0"/>
              <a:t> DO EXECUTADO. IMPOSSIBILIDADE DE APLICAÇÃO DA MEDIDA ATÍPICA POR VIOLAÇÃO AOS PRINCÍPIOS CONSTITUCIONAIS DA RAZOABILIDADE E PROPORCIONALIDADE. AUSÊNCIA DE RELAÇÃO ENTRE O INADIMPLEMENTO DA DÍVIDA E A SUSPENSÃO DA CARTEIRA DE HABILITAÇÃO. RECURSO PROVIDO</a:t>
            </a:r>
            <a:r>
              <a:rPr lang="pt-BR" dirty="0" smtClean="0"/>
              <a:t>. (</a:t>
            </a:r>
            <a:r>
              <a:rPr lang="pt-BR" dirty="0"/>
              <a:t>TJPR - 11ª </a:t>
            </a:r>
            <a:r>
              <a:rPr lang="pt-BR" dirty="0" err="1"/>
              <a:t>C.Cível</a:t>
            </a:r>
            <a:r>
              <a:rPr lang="pt-BR" dirty="0"/>
              <a:t> - 0017506-07.2019.8.16.0000 - Curitiba -  Rel.: Desembargadora Lenice Bodstein - </a:t>
            </a:r>
            <a:r>
              <a:rPr lang="pt-BR" dirty="0" err="1"/>
              <a:t>Rel.Desig</a:t>
            </a:r>
            <a:r>
              <a:rPr lang="pt-BR" dirty="0"/>
              <a:t>. p/ o Acórdão: Desembargador Mario Nini </a:t>
            </a:r>
            <a:r>
              <a:rPr lang="pt-BR" dirty="0" err="1"/>
              <a:t>Azzolini</a:t>
            </a:r>
            <a:r>
              <a:rPr lang="pt-BR" dirty="0"/>
              <a:t> -  J. 24.07.2019)</a:t>
            </a:r>
          </a:p>
          <a:p>
            <a:endParaRPr lang="pt-BR" dirty="0"/>
          </a:p>
        </p:txBody>
      </p:sp>
      <p:sp>
        <p:nvSpPr>
          <p:cNvPr id="4" name="Título 1"/>
          <p:cNvSpPr txBox="1">
            <a:spLocks/>
          </p:cNvSpPr>
          <p:nvPr/>
        </p:nvSpPr>
        <p:spPr>
          <a:xfrm>
            <a:off x="733424" y="346075"/>
            <a:ext cx="8669367" cy="878876"/>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Meios executivos e sistemas </a:t>
            </a:r>
            <a:r>
              <a:rPr lang="pt-BR" b="1" dirty="0" smtClean="0"/>
              <a:t>conhecidos</a:t>
            </a:r>
          </a:p>
          <a:p>
            <a:r>
              <a:rPr lang="pt-BR" b="1" dirty="0" smtClean="0"/>
              <a:t>para </a:t>
            </a:r>
            <a:r>
              <a:rPr lang="pt-BR" b="1" dirty="0"/>
              <a:t>penhora</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3595571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17585" y="1802921"/>
            <a:ext cx="8756417" cy="4238441"/>
          </a:xfrm>
        </p:spPr>
        <p:txBody>
          <a:bodyPr>
            <a:normAutofit/>
          </a:bodyPr>
          <a:lstStyle/>
          <a:p>
            <a:pPr marL="0" indent="0" algn="just">
              <a:buNone/>
            </a:pPr>
            <a:r>
              <a:rPr lang="pt-BR" dirty="0"/>
              <a:t>AGRAVO DE INSTRUMENTO. EXECUÇÃO DE ALIMENTOS.DECISÃO QUE INDEFERIU A </a:t>
            </a:r>
            <a:r>
              <a:rPr lang="pt-BR" b="1" dirty="0"/>
              <a:t>APREENSÃO DE CNH, CARTÕES DE CRÉDITO E PASSAPORTE</a:t>
            </a:r>
            <a:r>
              <a:rPr lang="pt-BR" dirty="0"/>
              <a:t> DO EXECUTADO ATÉ O ADIMPLEMENTO DA DÍVIDA ALIMENTAR – INSURGÊNCIA DO EXEQUENTE. ALEGADA INOBSERVÂNCIA DO ART. 139, INC. IV, DO CPC E INEFICÁCIA DE DEMAIS MEDIDAS ASSECURATÓRIAS DO CUMPRIMENTO DA OBRIGAÇÃO. MEDIDA GRAVE </a:t>
            </a:r>
            <a:r>
              <a:rPr lang="pt-BR" dirty="0" smtClean="0"/>
              <a:t>E DESPROPORCIONAL </a:t>
            </a:r>
            <a:r>
              <a:rPr lang="pt-BR" dirty="0"/>
              <a:t>QUE NÃO SE RELACIONA DIRETAMENTE AO ADIMPLEMENTO DE DÍVIDA ALIMENTAR. INVIABILIDADE DO EMPRÉSTIMO DE MEDIDAS PRÓPRIAS DO PROCESSO PENAL AO PROCESSO CIVIL. NECESSIDADE DE ASSEGURAR-SE </a:t>
            </a:r>
            <a:r>
              <a:rPr lang="pt-BR" dirty="0" smtClean="0"/>
              <a:t>AO EXECUTADO </a:t>
            </a:r>
            <a:r>
              <a:rPr lang="pt-BR" dirty="0"/>
              <a:t>O DEVIDO PROCESSO LEGAL. ESGOTAMENTO DOS MEIOS DE COERÇÃO AINDA NÃO VERIFICADO. RECURSO DESPROVIDO</a:t>
            </a:r>
            <a:r>
              <a:rPr lang="pt-BR" dirty="0" smtClean="0"/>
              <a:t>. (</a:t>
            </a:r>
            <a:r>
              <a:rPr lang="pt-BR" dirty="0"/>
              <a:t>TJPR - 11ª </a:t>
            </a:r>
            <a:r>
              <a:rPr lang="pt-BR" dirty="0" err="1"/>
              <a:t>C.Cível</a:t>
            </a:r>
            <a:r>
              <a:rPr lang="pt-BR" dirty="0"/>
              <a:t> - 0030453-30.2018.8.16.0000 - Londrina -  Rel.: Desembargador Mario Nini </a:t>
            </a:r>
            <a:r>
              <a:rPr lang="pt-BR" dirty="0" err="1"/>
              <a:t>Azzolini</a:t>
            </a:r>
            <a:r>
              <a:rPr lang="pt-BR" dirty="0"/>
              <a:t> -  J. 13.12.2018)</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Meios executivos e sistemas </a:t>
            </a:r>
            <a:r>
              <a:rPr lang="pt-BR" b="1" dirty="0" smtClean="0"/>
              <a:t>conhecidos</a:t>
            </a:r>
          </a:p>
          <a:p>
            <a:r>
              <a:rPr lang="pt-BR" b="1" dirty="0" smtClean="0"/>
              <a:t>para </a:t>
            </a:r>
            <a:r>
              <a:rPr lang="pt-BR" b="1" dirty="0"/>
              <a:t>penhora</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2802673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6981" y="1768415"/>
            <a:ext cx="8824823" cy="4272947"/>
          </a:xfrm>
        </p:spPr>
        <p:txBody>
          <a:bodyPr/>
          <a:lstStyle/>
          <a:p>
            <a:pPr marL="0" indent="0" algn="just">
              <a:buNone/>
            </a:pPr>
            <a:r>
              <a:rPr lang="pt-BR" dirty="0"/>
              <a:t>AGRAVO DE INSTRUMENTO. AÇÃO DE EXECUÇÃO DE ALIMENTOS. DETERMINAÇÃO PARA QUE O NOME DO AGRAVANTE/DEVEDOR SEJA INSCRITO NOS CADASTROS DE PROTEÇÃO AO CRÉDITO E SUSPENSÃO DA CARTEIRA NACIONAL DE HABILITAÇÃO SEJA SUSPENSA. MANUTENÇÃO DO NOME DO AGRAVANTE NOS </a:t>
            </a:r>
            <a:r>
              <a:rPr lang="pt-BR" b="1" dirty="0"/>
              <a:t>CADASTROS RESTRITIVOS AO CRÉDITO,</a:t>
            </a:r>
            <a:r>
              <a:rPr lang="pt-BR" dirty="0"/>
              <a:t> ENTENDIMENTO DO STJ E INTELIGÊNCIA DO ARTIGO 782, §3º, NCPC. REFORMA DA DECISÃO NO QUE DIZ RESPEITO À SUSPENSÃO DA CNH DO AGRAVANTE, UMA VEZ QUE TRABALHA COM VENDAS E UTILIZA VEÍCULO AUTOMOTOR PARA TANTO, HAVENDO GRANDE PREJUÍZO A AMBAS AS PARTES COM A SUSPENSÃO DA CNH DO AGRAVANTE. REFORMA PARCIAL. RECURSO PARCIALMENTE PROVIDO</a:t>
            </a:r>
            <a:r>
              <a:rPr lang="pt-BR" dirty="0" smtClean="0"/>
              <a:t>. (</a:t>
            </a:r>
            <a:r>
              <a:rPr lang="pt-BR" dirty="0"/>
              <a:t>TJPR - 11ª </a:t>
            </a:r>
            <a:r>
              <a:rPr lang="pt-BR" dirty="0" err="1"/>
              <a:t>C.Cível</a:t>
            </a:r>
            <a:r>
              <a:rPr lang="pt-BR" dirty="0"/>
              <a:t> - AI - 1731115-4 - Cascavel -  Rel.: Desembargador Sigurd Roberto Bengtsson - Unânime -  J. 11.04.2018)</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Meios executivos e sistemas </a:t>
            </a:r>
            <a:r>
              <a:rPr lang="pt-BR" b="1" dirty="0" smtClean="0"/>
              <a:t>conhecidos</a:t>
            </a:r>
          </a:p>
          <a:p>
            <a:r>
              <a:rPr lang="pt-BR" b="1" dirty="0" smtClean="0"/>
              <a:t>para </a:t>
            </a:r>
            <a:r>
              <a:rPr lang="pt-BR" b="1" dirty="0"/>
              <a:t>penhora</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2256158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1103" y="1768415"/>
            <a:ext cx="8962844" cy="4272947"/>
          </a:xfrm>
        </p:spPr>
        <p:txBody>
          <a:bodyPr>
            <a:normAutofit/>
          </a:bodyPr>
          <a:lstStyle/>
          <a:p>
            <a:pPr marL="0" indent="0" algn="just">
              <a:buNone/>
            </a:pPr>
            <a:r>
              <a:rPr lang="pt-BR" dirty="0"/>
              <a:t>AGRAVO DE INSTRUMENTO. DIREITO DE FAMÍLIA. EXECUÇÃO DE ALIMENTOS. LOCALIZAÇÃO DE BENS À PENHORA. TENTATIVAS INEXISTOSAS. TRAMITAÇÃO. MAIS DE 8 ANOS. </a:t>
            </a:r>
            <a:r>
              <a:rPr lang="pt-BR" b="1" dirty="0"/>
              <a:t>UTILIZAÇÃO DO SISTEMA INFOJUD. ADEQUAÇÃO.</a:t>
            </a:r>
            <a:r>
              <a:rPr lang="pt-BR" dirty="0"/>
              <a:t> FACILITAÇÃO E CELERIDADE DOS PROCEDIMENTOS EXECUTÓRIOS. DECISÃO REFORMADA. RECURSO CONHECIDO E PROVIDO</a:t>
            </a:r>
            <a:r>
              <a:rPr lang="pt-BR" dirty="0" smtClean="0"/>
              <a:t>. “</a:t>
            </a:r>
            <a:r>
              <a:rPr lang="pt-BR" dirty="0"/>
              <a:t>O STJ posiciona-se no sentido de que o </a:t>
            </a:r>
            <a:r>
              <a:rPr lang="pt-BR" b="1" dirty="0"/>
              <a:t>entendimento adotado para o </a:t>
            </a:r>
            <a:r>
              <a:rPr lang="pt-BR" b="1" dirty="0" err="1"/>
              <a:t>Bacenjud</a:t>
            </a:r>
            <a:r>
              <a:rPr lang="pt-BR" b="1" dirty="0"/>
              <a:t> deve ser aplicado ao </a:t>
            </a:r>
            <a:r>
              <a:rPr lang="pt-BR" b="1" dirty="0" err="1"/>
              <a:t>Renajud</a:t>
            </a:r>
            <a:r>
              <a:rPr lang="pt-BR" b="1" dirty="0"/>
              <a:t> e ao </a:t>
            </a:r>
            <a:r>
              <a:rPr lang="pt-BR" b="1" dirty="0" err="1"/>
              <a:t>Infojud</a:t>
            </a:r>
            <a:r>
              <a:rPr lang="pt-BR" dirty="0"/>
              <a:t>, haja vista que são meios colocados à disposição dos credores para simplificar e agilizar a busca de bens aptos a satisfazer os créditos executados”. </a:t>
            </a:r>
            <a:r>
              <a:rPr lang="pt-BR" dirty="0" smtClean="0"/>
              <a:t> Recurso </a:t>
            </a:r>
            <a:r>
              <a:rPr lang="pt-BR" dirty="0"/>
              <a:t>conhecido e provido</a:t>
            </a:r>
            <a:r>
              <a:rPr lang="pt-BR" dirty="0" smtClean="0"/>
              <a:t>. (</a:t>
            </a:r>
            <a:r>
              <a:rPr lang="pt-BR" dirty="0"/>
              <a:t>TJPR - 11ª </a:t>
            </a:r>
            <a:r>
              <a:rPr lang="pt-BR" dirty="0" err="1"/>
              <a:t>C.Cível</a:t>
            </a:r>
            <a:r>
              <a:rPr lang="pt-BR" dirty="0"/>
              <a:t> - 0022408-37.2018.8.16.0000 - Foz do Iguaçu -  Rel.: Desembargador Fábio </a:t>
            </a:r>
            <a:r>
              <a:rPr lang="pt-BR" dirty="0" err="1"/>
              <a:t>Haick</a:t>
            </a:r>
            <a:r>
              <a:rPr lang="pt-BR" dirty="0"/>
              <a:t> Dalla Vecchia -  J. 04.10.2018</a:t>
            </a:r>
            <a:r>
              <a:rPr lang="pt-BR" dirty="0" smtClean="0"/>
              <a:t>)</a:t>
            </a:r>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Meios executivos e sistemas </a:t>
            </a:r>
            <a:r>
              <a:rPr lang="pt-BR" b="1" dirty="0" smtClean="0"/>
              <a:t>conhecidos</a:t>
            </a:r>
          </a:p>
          <a:p>
            <a:r>
              <a:rPr lang="pt-BR" b="1" dirty="0" smtClean="0"/>
              <a:t>para </a:t>
            </a:r>
            <a:r>
              <a:rPr lang="pt-BR" b="1" dirty="0"/>
              <a:t>penhora</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3241800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60717" y="1751163"/>
            <a:ext cx="8713285" cy="4290200"/>
          </a:xfrm>
        </p:spPr>
        <p:txBody>
          <a:bodyPr/>
          <a:lstStyle/>
          <a:p>
            <a:pPr marL="0" indent="0" algn="just">
              <a:buNone/>
            </a:pPr>
            <a:r>
              <a:rPr lang="pt-BR" dirty="0"/>
              <a:t>AGRAVO DE INSTRUMENTO. AÇÃO DE EXECUÇÃO DE ALIMENTOS. SÍNTESE FÁTICA. DECISÃO AGRAVADA QUE CONCEDE A PENHORA DE 30% DO SALÁRIO DO EXECUTADO PARA SALDAR A DÍVIDA ALIMENTAR. INSURGÊNCIA DO GENITOR PARA SUSPENDER A PENHORA OU REDUZIR A 10%. ALEGAÇÃO DE INSUFICIÊNCIA FINANCEIRA. LIMINAR INDEFERIDA. </a:t>
            </a:r>
            <a:r>
              <a:rPr lang="pt-BR" b="1" dirty="0"/>
              <a:t>DESCONTO EM FOLHA DE PAGAMENTO</a:t>
            </a:r>
            <a:r>
              <a:rPr lang="pt-BR" dirty="0"/>
              <a:t>. SUSPENSÃO. INVIABILIDADE. MANUTENÇÃO DA PENHORA. CONFORMIDADE COM A LEGISLAÇÃO VIGENTE. ARTIGO 529, §3º DO CPC/2015. DESCONTO DE 30% QUE NÃO CAUSA PREJUÍZO AO SUSTENTO DO EXECUTADO. RECURSO CONHECIDO E NÃO PROVIDO</a:t>
            </a:r>
            <a:r>
              <a:rPr lang="pt-BR" dirty="0" smtClean="0"/>
              <a:t>. (</a:t>
            </a:r>
            <a:r>
              <a:rPr lang="pt-BR" dirty="0"/>
              <a:t>TJPR - 11ª </a:t>
            </a:r>
            <a:r>
              <a:rPr lang="pt-BR" dirty="0" err="1"/>
              <a:t>C.Cível</a:t>
            </a:r>
            <a:r>
              <a:rPr lang="pt-BR" dirty="0"/>
              <a:t> - 0032958-91.2018.8.16.0000 - Engenheiro Beltrão -  Rel.: Desembargadora Lenice Bodstein -  J. 30.05.2019)</a:t>
            </a:r>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Meios executivos e sistemas </a:t>
            </a:r>
            <a:r>
              <a:rPr lang="pt-BR" b="1" dirty="0" smtClean="0"/>
              <a:t>conhecidos</a:t>
            </a:r>
          </a:p>
          <a:p>
            <a:r>
              <a:rPr lang="pt-BR" b="1" dirty="0" smtClean="0"/>
              <a:t>para </a:t>
            </a:r>
            <a:r>
              <a:rPr lang="pt-BR" b="1" dirty="0"/>
              <a:t>penhora</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2450196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332" y="1733909"/>
            <a:ext cx="8773670" cy="4307453"/>
          </a:xfrm>
        </p:spPr>
        <p:txBody>
          <a:bodyPr/>
          <a:lstStyle/>
          <a:p>
            <a:pPr marL="0" indent="0" algn="just">
              <a:buNone/>
            </a:pPr>
            <a:r>
              <a:rPr lang="pt-BR" b="1" dirty="0"/>
              <a:t>ADIMPLEMENTO PARCELADO DE DÉBITO ALIMENTAR. </a:t>
            </a:r>
            <a:r>
              <a:rPr lang="pt-BR" dirty="0"/>
              <a:t>POSSIBILIDADE. LIMITE DE 50% DOS GANHOS LÍQUIDOS. ARTIGO 529, §3º DO CÓDIGO DE PROCESSO CIVIL. DESCONTO SUPLEMENTAR. POSSIBILIDADE. AO TOTAL 49,74% DOS GANHOS LÍQUIDOS DO ALIMENTANTE. DENTRO DO LIMITE PREVISTO EM LEI. PROBABILIDADE DO DIREITO NÃO DEMONSTRADA. RESISTÊNCIA ECONÔMICA COMPROVADA. </a:t>
            </a:r>
            <a:r>
              <a:rPr lang="pt-BR" dirty="0" smtClean="0"/>
              <a:t>RECURSO </a:t>
            </a:r>
            <a:r>
              <a:rPr lang="pt-BR" dirty="0"/>
              <a:t>CONHECIDO E NÃO PROVIDO</a:t>
            </a:r>
            <a:r>
              <a:rPr lang="pt-BR" dirty="0" smtClean="0"/>
              <a:t>. (</a:t>
            </a:r>
            <a:r>
              <a:rPr lang="pt-BR" dirty="0"/>
              <a:t>TJPR - 11ª </a:t>
            </a:r>
            <a:r>
              <a:rPr lang="pt-BR" dirty="0" err="1"/>
              <a:t>C.Cível</a:t>
            </a:r>
            <a:r>
              <a:rPr lang="pt-BR" dirty="0"/>
              <a:t> - 0048447-71.2018.8.16.0000 - Curitiba -  Rel.: Desembargadora Lenice Bodstein -  J. 11.07.2019)</a:t>
            </a:r>
          </a:p>
          <a:p>
            <a:endParaRPr lang="pt-BR" dirty="0"/>
          </a:p>
        </p:txBody>
      </p:sp>
      <p:sp>
        <p:nvSpPr>
          <p:cNvPr id="5" name="Título 1"/>
          <p:cNvSpPr txBox="1">
            <a:spLocks/>
          </p:cNvSpPr>
          <p:nvPr/>
        </p:nvSpPr>
        <p:spPr>
          <a:xfrm>
            <a:off x="733424" y="346075"/>
            <a:ext cx="8669367" cy="878876"/>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t>Meios executivos e sistemas </a:t>
            </a:r>
            <a:r>
              <a:rPr lang="pt-BR" b="1" dirty="0" smtClean="0"/>
              <a:t>conhecidos</a:t>
            </a:r>
          </a:p>
          <a:p>
            <a:r>
              <a:rPr lang="pt-BR" b="1" dirty="0" smtClean="0"/>
              <a:t>para </a:t>
            </a:r>
            <a:r>
              <a:rPr lang="pt-BR" b="1" dirty="0"/>
              <a:t>penhora</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76316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27933" y="59000"/>
            <a:ext cx="4923590" cy="6946489"/>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i="1" dirty="0" smtClean="0">
                <a:solidFill>
                  <a:schemeClr val="accent1">
                    <a:lumMod val="75000"/>
                  </a:schemeClr>
                </a:solidFill>
                <a:latin typeface="+mn-lt"/>
              </a:rPr>
              <a:t>A gente não quer só comida</a:t>
            </a:r>
          </a:p>
          <a:p>
            <a:r>
              <a:rPr lang="pt-BR" i="1" dirty="0" smtClean="0">
                <a:solidFill>
                  <a:schemeClr val="accent1">
                    <a:lumMod val="75000"/>
                  </a:schemeClr>
                </a:solidFill>
                <a:latin typeface="+mn-lt"/>
              </a:rPr>
              <a:t>A gente quer comida</a:t>
            </a:r>
          </a:p>
          <a:p>
            <a:r>
              <a:rPr lang="pt-BR" i="1" dirty="0" smtClean="0">
                <a:solidFill>
                  <a:schemeClr val="accent1">
                    <a:lumMod val="75000"/>
                  </a:schemeClr>
                </a:solidFill>
                <a:latin typeface="+mn-lt"/>
              </a:rPr>
              <a:t>Diversão e arte</a:t>
            </a:r>
          </a:p>
          <a:p>
            <a:r>
              <a:rPr lang="pt-BR" i="1" dirty="0" smtClean="0">
                <a:solidFill>
                  <a:schemeClr val="accent1">
                    <a:lumMod val="75000"/>
                  </a:schemeClr>
                </a:solidFill>
                <a:latin typeface="+mn-lt"/>
              </a:rPr>
              <a:t>A gente não quer só comida</a:t>
            </a:r>
          </a:p>
          <a:p>
            <a:r>
              <a:rPr lang="pt-BR" i="1" dirty="0" smtClean="0">
                <a:solidFill>
                  <a:schemeClr val="accent1">
                    <a:lumMod val="75000"/>
                  </a:schemeClr>
                </a:solidFill>
                <a:latin typeface="+mn-lt"/>
              </a:rPr>
              <a:t>A gente quer saída</a:t>
            </a:r>
          </a:p>
          <a:p>
            <a:r>
              <a:rPr lang="pt-BR" i="1" dirty="0" smtClean="0">
                <a:solidFill>
                  <a:schemeClr val="accent1">
                    <a:lumMod val="75000"/>
                  </a:schemeClr>
                </a:solidFill>
                <a:latin typeface="+mn-lt"/>
              </a:rPr>
              <a:t>Para qualquer parte.</a:t>
            </a:r>
          </a:p>
          <a:p>
            <a:endParaRPr lang="pt-BR" i="1" dirty="0">
              <a:solidFill>
                <a:schemeClr val="accent1">
                  <a:lumMod val="75000"/>
                </a:schemeClr>
              </a:solidFill>
              <a:latin typeface="+mn-lt"/>
            </a:endParaRPr>
          </a:p>
          <a:p>
            <a:r>
              <a:rPr lang="pt-BR" i="1" dirty="0" smtClean="0">
                <a:solidFill>
                  <a:schemeClr val="accent1">
                    <a:lumMod val="75000"/>
                  </a:schemeClr>
                </a:solidFill>
                <a:latin typeface="+mn-lt"/>
              </a:rPr>
              <a:t>A </a:t>
            </a:r>
            <a:r>
              <a:rPr lang="pt-BR" i="1" dirty="0">
                <a:solidFill>
                  <a:schemeClr val="accent1">
                    <a:lumMod val="75000"/>
                  </a:schemeClr>
                </a:solidFill>
                <a:latin typeface="+mn-lt"/>
              </a:rPr>
              <a:t>gente não quer só comer</a:t>
            </a:r>
            <a:r>
              <a:rPr lang="pt-BR" i="1" dirty="0">
                <a:solidFill>
                  <a:schemeClr val="accent1">
                    <a:lumMod val="75000"/>
                  </a:schemeClr>
                </a:solidFill>
                <a:latin typeface="+mn-lt"/>
              </a:rPr>
              <a:t/>
            </a:r>
            <a:br>
              <a:rPr lang="pt-BR" i="1" dirty="0">
                <a:solidFill>
                  <a:schemeClr val="accent1">
                    <a:lumMod val="75000"/>
                  </a:schemeClr>
                </a:solidFill>
                <a:latin typeface="+mn-lt"/>
              </a:rPr>
            </a:br>
            <a:r>
              <a:rPr lang="pt-BR" i="1" dirty="0">
                <a:solidFill>
                  <a:schemeClr val="accent1">
                    <a:lumMod val="75000"/>
                  </a:schemeClr>
                </a:solidFill>
                <a:latin typeface="+mn-lt"/>
              </a:rPr>
              <a:t>A gente quer comer</a:t>
            </a:r>
            <a:r>
              <a:rPr lang="pt-BR" i="1" dirty="0">
                <a:solidFill>
                  <a:schemeClr val="accent1">
                    <a:lumMod val="75000"/>
                  </a:schemeClr>
                </a:solidFill>
                <a:latin typeface="+mn-lt"/>
              </a:rPr>
              <a:t/>
            </a:r>
            <a:br>
              <a:rPr lang="pt-BR" i="1" dirty="0">
                <a:solidFill>
                  <a:schemeClr val="accent1">
                    <a:lumMod val="75000"/>
                  </a:schemeClr>
                </a:solidFill>
                <a:latin typeface="+mn-lt"/>
              </a:rPr>
            </a:br>
            <a:r>
              <a:rPr lang="pt-BR" i="1" dirty="0">
                <a:solidFill>
                  <a:schemeClr val="accent1">
                    <a:lumMod val="75000"/>
                  </a:schemeClr>
                </a:solidFill>
                <a:latin typeface="+mn-lt"/>
              </a:rPr>
              <a:t>E quer fazer amor</a:t>
            </a:r>
            <a:r>
              <a:rPr lang="pt-BR" i="1" dirty="0">
                <a:solidFill>
                  <a:schemeClr val="accent1">
                    <a:lumMod val="75000"/>
                  </a:schemeClr>
                </a:solidFill>
                <a:latin typeface="+mn-lt"/>
              </a:rPr>
              <a:t/>
            </a:r>
            <a:br>
              <a:rPr lang="pt-BR" i="1" dirty="0">
                <a:solidFill>
                  <a:schemeClr val="accent1">
                    <a:lumMod val="75000"/>
                  </a:schemeClr>
                </a:solidFill>
                <a:latin typeface="+mn-lt"/>
              </a:rPr>
            </a:br>
            <a:r>
              <a:rPr lang="pt-BR" i="1" dirty="0">
                <a:solidFill>
                  <a:schemeClr val="accent1">
                    <a:lumMod val="75000"/>
                  </a:schemeClr>
                </a:solidFill>
                <a:latin typeface="+mn-lt"/>
              </a:rPr>
              <a:t>A gente não quer só comer</a:t>
            </a:r>
            <a:r>
              <a:rPr lang="pt-BR" i="1" dirty="0">
                <a:solidFill>
                  <a:schemeClr val="accent1">
                    <a:lumMod val="75000"/>
                  </a:schemeClr>
                </a:solidFill>
                <a:latin typeface="+mn-lt"/>
              </a:rPr>
              <a:t/>
            </a:r>
            <a:br>
              <a:rPr lang="pt-BR" i="1" dirty="0">
                <a:solidFill>
                  <a:schemeClr val="accent1">
                    <a:lumMod val="75000"/>
                  </a:schemeClr>
                </a:solidFill>
                <a:latin typeface="+mn-lt"/>
              </a:rPr>
            </a:br>
            <a:r>
              <a:rPr lang="pt-BR" i="1" dirty="0">
                <a:solidFill>
                  <a:schemeClr val="accent1">
                    <a:lumMod val="75000"/>
                  </a:schemeClr>
                </a:solidFill>
                <a:latin typeface="+mn-lt"/>
              </a:rPr>
              <a:t>A gente quer prazer</a:t>
            </a:r>
            <a:r>
              <a:rPr lang="pt-BR" i="1" dirty="0">
                <a:solidFill>
                  <a:schemeClr val="accent1">
                    <a:lumMod val="75000"/>
                  </a:schemeClr>
                </a:solidFill>
                <a:latin typeface="+mn-lt"/>
              </a:rPr>
              <a:t/>
            </a:r>
            <a:br>
              <a:rPr lang="pt-BR" i="1" dirty="0">
                <a:solidFill>
                  <a:schemeClr val="accent1">
                    <a:lumMod val="75000"/>
                  </a:schemeClr>
                </a:solidFill>
                <a:latin typeface="+mn-lt"/>
              </a:rPr>
            </a:br>
            <a:r>
              <a:rPr lang="pt-BR" i="1" dirty="0">
                <a:solidFill>
                  <a:schemeClr val="accent1">
                    <a:lumMod val="75000"/>
                  </a:schemeClr>
                </a:solidFill>
                <a:latin typeface="+mn-lt"/>
              </a:rPr>
              <a:t>Pra aliviar a </a:t>
            </a:r>
            <a:r>
              <a:rPr lang="pt-BR" i="1" dirty="0" smtClean="0">
                <a:solidFill>
                  <a:schemeClr val="accent1">
                    <a:lumMod val="75000"/>
                  </a:schemeClr>
                </a:solidFill>
                <a:latin typeface="+mn-lt"/>
              </a:rPr>
              <a:t>dor</a:t>
            </a:r>
          </a:p>
          <a:p>
            <a:endParaRPr lang="pt-BR" i="1" dirty="0">
              <a:solidFill>
                <a:schemeClr val="accent1">
                  <a:lumMod val="75000"/>
                </a:schemeClr>
              </a:solidFill>
              <a:latin typeface="+mn-lt"/>
            </a:endParaRPr>
          </a:p>
          <a:p>
            <a:r>
              <a:rPr lang="pt-BR" i="1" dirty="0">
                <a:solidFill>
                  <a:schemeClr val="accent1">
                    <a:lumMod val="75000"/>
                  </a:schemeClr>
                </a:solidFill>
                <a:latin typeface="+mn-lt"/>
              </a:rPr>
              <a:t>A gente não quer</a:t>
            </a:r>
            <a:br>
              <a:rPr lang="pt-BR" i="1" dirty="0">
                <a:solidFill>
                  <a:schemeClr val="accent1">
                    <a:lumMod val="75000"/>
                  </a:schemeClr>
                </a:solidFill>
                <a:latin typeface="+mn-lt"/>
              </a:rPr>
            </a:br>
            <a:r>
              <a:rPr lang="pt-BR" i="1" dirty="0">
                <a:solidFill>
                  <a:schemeClr val="accent1">
                    <a:lumMod val="75000"/>
                  </a:schemeClr>
                </a:solidFill>
                <a:latin typeface="+mn-lt"/>
              </a:rPr>
              <a:t>Só dinheiro</a:t>
            </a:r>
            <a:br>
              <a:rPr lang="pt-BR" i="1" dirty="0">
                <a:solidFill>
                  <a:schemeClr val="accent1">
                    <a:lumMod val="75000"/>
                  </a:schemeClr>
                </a:solidFill>
                <a:latin typeface="+mn-lt"/>
              </a:rPr>
            </a:br>
            <a:r>
              <a:rPr lang="pt-BR" i="1" dirty="0">
                <a:solidFill>
                  <a:schemeClr val="accent1">
                    <a:lumMod val="75000"/>
                  </a:schemeClr>
                </a:solidFill>
                <a:latin typeface="+mn-lt"/>
              </a:rPr>
              <a:t>A gente quer dinheiro</a:t>
            </a:r>
            <a:br>
              <a:rPr lang="pt-BR" i="1" dirty="0">
                <a:solidFill>
                  <a:schemeClr val="accent1">
                    <a:lumMod val="75000"/>
                  </a:schemeClr>
                </a:solidFill>
                <a:latin typeface="+mn-lt"/>
              </a:rPr>
            </a:br>
            <a:r>
              <a:rPr lang="pt-BR" i="1" dirty="0">
                <a:solidFill>
                  <a:schemeClr val="accent1">
                    <a:lumMod val="75000"/>
                  </a:schemeClr>
                </a:solidFill>
                <a:latin typeface="+mn-lt"/>
              </a:rPr>
              <a:t>E felicidade</a:t>
            </a:r>
            <a:br>
              <a:rPr lang="pt-BR" i="1" dirty="0">
                <a:solidFill>
                  <a:schemeClr val="accent1">
                    <a:lumMod val="75000"/>
                  </a:schemeClr>
                </a:solidFill>
                <a:latin typeface="+mn-lt"/>
              </a:rPr>
            </a:br>
            <a:r>
              <a:rPr lang="pt-BR" i="1" dirty="0">
                <a:solidFill>
                  <a:schemeClr val="accent1">
                    <a:lumMod val="75000"/>
                  </a:schemeClr>
                </a:solidFill>
                <a:latin typeface="+mn-lt"/>
              </a:rPr>
              <a:t>A gente não quer</a:t>
            </a:r>
            <a:br>
              <a:rPr lang="pt-BR" i="1" dirty="0">
                <a:solidFill>
                  <a:schemeClr val="accent1">
                    <a:lumMod val="75000"/>
                  </a:schemeClr>
                </a:solidFill>
                <a:latin typeface="+mn-lt"/>
              </a:rPr>
            </a:br>
            <a:r>
              <a:rPr lang="pt-BR" i="1" dirty="0">
                <a:solidFill>
                  <a:schemeClr val="accent1">
                    <a:lumMod val="75000"/>
                  </a:schemeClr>
                </a:solidFill>
                <a:latin typeface="+mn-lt"/>
              </a:rPr>
              <a:t>Só dinheiro</a:t>
            </a:r>
            <a:br>
              <a:rPr lang="pt-BR" i="1" dirty="0">
                <a:solidFill>
                  <a:schemeClr val="accent1">
                    <a:lumMod val="75000"/>
                  </a:schemeClr>
                </a:solidFill>
                <a:latin typeface="+mn-lt"/>
              </a:rPr>
            </a:br>
            <a:r>
              <a:rPr lang="pt-BR" i="1" dirty="0">
                <a:solidFill>
                  <a:schemeClr val="accent1">
                    <a:lumMod val="75000"/>
                  </a:schemeClr>
                </a:solidFill>
                <a:latin typeface="+mn-lt"/>
              </a:rPr>
              <a:t>A gente quer inteiro</a:t>
            </a:r>
            <a:br>
              <a:rPr lang="pt-BR" i="1" dirty="0">
                <a:solidFill>
                  <a:schemeClr val="accent1">
                    <a:lumMod val="75000"/>
                  </a:schemeClr>
                </a:solidFill>
                <a:latin typeface="+mn-lt"/>
              </a:rPr>
            </a:br>
            <a:r>
              <a:rPr lang="pt-BR" i="1" dirty="0">
                <a:solidFill>
                  <a:schemeClr val="accent1">
                    <a:lumMod val="75000"/>
                  </a:schemeClr>
                </a:solidFill>
                <a:latin typeface="+mn-lt"/>
              </a:rPr>
              <a:t>E não pela </a:t>
            </a:r>
            <a:r>
              <a:rPr lang="pt-BR" i="1" dirty="0" smtClean="0">
                <a:solidFill>
                  <a:schemeClr val="accent1">
                    <a:lumMod val="75000"/>
                  </a:schemeClr>
                </a:solidFill>
                <a:latin typeface="+mn-lt"/>
              </a:rPr>
              <a:t>metade</a:t>
            </a:r>
          </a:p>
          <a:p>
            <a:endParaRPr lang="pt-BR" b="1" i="1" dirty="0" smtClean="0">
              <a:solidFill>
                <a:schemeClr val="accent1">
                  <a:lumMod val="75000"/>
                </a:schemeClr>
              </a:solidFill>
              <a:latin typeface="+mn-lt"/>
            </a:endParaRPr>
          </a:p>
          <a:p>
            <a:r>
              <a:rPr lang="pt-BR" b="1" i="1" dirty="0" smtClean="0">
                <a:solidFill>
                  <a:schemeClr val="accent1">
                    <a:lumMod val="75000"/>
                  </a:schemeClr>
                </a:solidFill>
                <a:latin typeface="+mn-lt"/>
              </a:rPr>
              <a:t>TITÃS</a:t>
            </a:r>
            <a:endParaRPr lang="pt-BR" b="1" i="1" dirty="0">
              <a:solidFill>
                <a:schemeClr val="accent1">
                  <a:lumMod val="75000"/>
                </a:schemeClr>
              </a:solidFill>
              <a:latin typeface="+mn-lt"/>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3586284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69284" y="2488642"/>
            <a:ext cx="8669367" cy="878876"/>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Agradecimento às equipes do gabinete da Desa. Lenice Bodstein e da CEVID/TJPR.</a:t>
            </a:r>
            <a:endParaRPr lang="pt-BR"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Número de Slide 5"/>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26094710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528" y="1023642"/>
            <a:ext cx="3863700" cy="443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5879976" y="1484783"/>
            <a:ext cx="3600400" cy="3108543"/>
          </a:xfrm>
          <a:prstGeom prst="rect">
            <a:avLst/>
          </a:prstGeom>
        </p:spPr>
        <p:txBody>
          <a:bodyPr wrap="square">
            <a:spAutoFit/>
          </a:bodyPr>
          <a:lstStyle/>
          <a:p>
            <a:pPr algn="ctr"/>
            <a:r>
              <a:rPr lang="pt-BR" sz="2800" b="1" dirty="0" smtClean="0">
                <a:latin typeface="Arial" panose="020B0604020202020204" pitchFamily="34" charset="0"/>
                <a:cs typeface="Arial" panose="020B0604020202020204" pitchFamily="34" charset="0"/>
              </a:rPr>
              <a:t>CONTATO:</a:t>
            </a:r>
            <a:br>
              <a:rPr lang="pt-BR" sz="2800" b="1" dirty="0" smtClean="0">
                <a:latin typeface="Arial" panose="020B0604020202020204" pitchFamily="34" charset="0"/>
                <a:cs typeface="Arial" panose="020B0604020202020204" pitchFamily="34" charset="0"/>
              </a:rPr>
            </a:br>
            <a:r>
              <a:rPr lang="pt-BR" sz="2800" b="1" dirty="0" smtClean="0">
                <a:latin typeface="Arial" panose="020B0604020202020204" pitchFamily="34" charset="0"/>
                <a:cs typeface="Arial" panose="020B0604020202020204" pitchFamily="34" charset="0"/>
              </a:rPr>
              <a:t/>
            </a:r>
            <a:br>
              <a:rPr lang="pt-BR" sz="2800" b="1" dirty="0" smtClean="0">
                <a:latin typeface="Arial" panose="020B0604020202020204" pitchFamily="34" charset="0"/>
                <a:cs typeface="Arial" panose="020B0604020202020204" pitchFamily="34" charset="0"/>
              </a:rPr>
            </a:br>
            <a:r>
              <a:rPr lang="pt-BR" sz="2800" b="1" dirty="0" smtClean="0">
                <a:latin typeface="Arial" panose="020B0604020202020204" pitchFamily="34" charset="0"/>
                <a:cs typeface="Arial" panose="020B0604020202020204" pitchFamily="34" charset="0"/>
              </a:rPr>
              <a:t>(41)3200-3556</a:t>
            </a:r>
            <a:br>
              <a:rPr lang="pt-BR" sz="2800" b="1" dirty="0" smtClean="0">
                <a:latin typeface="Arial" panose="020B0604020202020204" pitchFamily="34" charset="0"/>
                <a:cs typeface="Arial" panose="020B0604020202020204" pitchFamily="34" charset="0"/>
              </a:rPr>
            </a:br>
            <a:r>
              <a:rPr lang="pt-BR" sz="2800" b="1" dirty="0" smtClean="0">
                <a:latin typeface="Arial" panose="020B0604020202020204" pitchFamily="34" charset="0"/>
                <a:cs typeface="Arial" panose="020B0604020202020204" pitchFamily="34" charset="0"/>
              </a:rPr>
              <a:t>(41)3200-3558</a:t>
            </a:r>
            <a:br>
              <a:rPr lang="pt-BR" sz="2800" b="1" dirty="0" smtClean="0">
                <a:latin typeface="Arial" panose="020B0604020202020204" pitchFamily="34" charset="0"/>
                <a:cs typeface="Arial" panose="020B0604020202020204" pitchFamily="34" charset="0"/>
              </a:rPr>
            </a:br>
            <a:r>
              <a:rPr lang="pt-BR" sz="2800" b="1" dirty="0" smtClean="0">
                <a:latin typeface="Arial" panose="020B0604020202020204" pitchFamily="34" charset="0"/>
                <a:cs typeface="Arial" panose="020B0604020202020204" pitchFamily="34" charset="0"/>
              </a:rPr>
              <a:t/>
            </a:r>
            <a:br>
              <a:rPr lang="pt-BR" sz="2800" b="1" dirty="0" smtClean="0">
                <a:latin typeface="Arial" panose="020B0604020202020204" pitchFamily="34" charset="0"/>
                <a:cs typeface="Arial" panose="020B0604020202020204" pitchFamily="34" charset="0"/>
              </a:rPr>
            </a:br>
            <a:r>
              <a:rPr lang="pt-BR" sz="2800" b="1" dirty="0" smtClean="0">
                <a:latin typeface="Arial" panose="020B0604020202020204" pitchFamily="34" charset="0"/>
                <a:cs typeface="Arial" panose="020B0604020202020204" pitchFamily="34" charset="0"/>
              </a:rPr>
              <a:t>TJPR </a:t>
            </a:r>
          </a:p>
          <a:p>
            <a:pPr algn="ctr"/>
            <a:r>
              <a:rPr lang="pt-BR" sz="2800" b="1" dirty="0" smtClean="0">
                <a:solidFill>
                  <a:schemeClr val="accent1">
                    <a:lumMod val="75000"/>
                  </a:schemeClr>
                </a:solidFill>
                <a:latin typeface="Arial" panose="020B0604020202020204" pitchFamily="34" charset="0"/>
                <a:cs typeface="Arial" panose="020B0604020202020204" pitchFamily="34" charset="0"/>
              </a:rPr>
              <a:t>cevid@tjpr.jus.br</a:t>
            </a:r>
            <a:r>
              <a:rPr lang="pt-BR" sz="2800" b="1" dirty="0" smtClean="0">
                <a:latin typeface="Arial" panose="020B0604020202020204" pitchFamily="34" charset="0"/>
                <a:cs typeface="Arial" panose="020B0604020202020204" pitchFamily="34" charset="0"/>
              </a:rPr>
              <a:t> </a:t>
            </a:r>
          </a:p>
        </p:txBody>
      </p:sp>
      <p:sp>
        <p:nvSpPr>
          <p:cNvPr id="3" name="Espaço Reservado para Número de Slide 2"/>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107551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33488" y="346134"/>
            <a:ext cx="6825628" cy="8359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smtClean="0"/>
              <a:t>Total de processos distribuídos </a:t>
            </a:r>
          </a:p>
          <a:p>
            <a:r>
              <a:rPr lang="pt-BR" b="1" dirty="0" smtClean="0"/>
              <a:t>entre agosto/2018 e abril/2019</a:t>
            </a:r>
            <a:endParaRPr lang="pt-BR" b="1" dirty="0"/>
          </a:p>
        </p:txBody>
      </p:sp>
      <p:pic>
        <p:nvPicPr>
          <p:cNvPr id="6" name="Imagem 5"/>
          <p:cNvPicPr>
            <a:picLocks noChangeAspect="1"/>
          </p:cNvPicPr>
          <p:nvPr/>
        </p:nvPicPr>
        <p:blipFill>
          <a:blip r:embed="rId2"/>
          <a:stretch>
            <a:fillRect/>
          </a:stretch>
        </p:blipFill>
        <p:spPr>
          <a:xfrm>
            <a:off x="2109441" y="1383379"/>
            <a:ext cx="6410325" cy="5105400"/>
          </a:xfrm>
          <a:prstGeom prst="rect">
            <a:avLst/>
          </a:prstGeom>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Número de Slide 2"/>
          <p:cNvSpPr>
            <a:spLocks noGrp="1"/>
          </p:cNvSpPr>
          <p:nvPr>
            <p:ph type="sldNum" sz="quarter" idx="12"/>
          </p:nvPr>
        </p:nvSpPr>
        <p:spPr>
          <a:xfrm>
            <a:off x="8178096" y="6488779"/>
            <a:ext cx="683339" cy="365125"/>
          </a:xfrm>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87339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33487" y="346134"/>
            <a:ext cx="8028127" cy="95411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800" b="1" dirty="0" smtClean="0"/>
              <a:t>Distribuição regimental das 11ª e 12ª Câmaras Cíveis entre agosto/2018 e abril/2019</a:t>
            </a:r>
            <a:endParaRPr lang="pt-BR" sz="2800" b="1" dirty="0"/>
          </a:p>
        </p:txBody>
      </p:sp>
      <p:pic>
        <p:nvPicPr>
          <p:cNvPr id="2" name="Imagem 1"/>
          <p:cNvPicPr>
            <a:picLocks noChangeAspect="1"/>
          </p:cNvPicPr>
          <p:nvPr/>
        </p:nvPicPr>
        <p:blipFill>
          <a:blip r:embed="rId2"/>
          <a:stretch>
            <a:fillRect/>
          </a:stretch>
        </p:blipFill>
        <p:spPr>
          <a:xfrm>
            <a:off x="1219095" y="1545405"/>
            <a:ext cx="7893939" cy="4090295"/>
          </a:xfrm>
          <a:prstGeom prst="rect">
            <a:avLst/>
          </a:prstGeom>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Conteúdo 2"/>
          <p:cNvSpPr>
            <a:spLocks noGrp="1"/>
          </p:cNvSpPr>
          <p:nvPr>
            <p:ph idx="1"/>
          </p:nvPr>
        </p:nvSpPr>
        <p:spPr>
          <a:xfrm>
            <a:off x="733487" y="5771555"/>
            <a:ext cx="8736990" cy="689264"/>
          </a:xfrm>
        </p:spPr>
        <p:txBody>
          <a:bodyPr>
            <a:noAutofit/>
          </a:bodyPr>
          <a:lstStyle/>
          <a:p>
            <a:pPr marL="27432" indent="0" algn="just">
              <a:buNone/>
              <a:defRPr/>
            </a:pPr>
            <a:r>
              <a:rPr lang="pt-BR" dirty="0" smtClean="0">
                <a:solidFill>
                  <a:schemeClr val="tx1">
                    <a:lumMod val="85000"/>
                    <a:lumOff val="15000"/>
                  </a:schemeClr>
                </a:solidFill>
                <a:cs typeface="Arial" panose="020B0604020202020204" pitchFamily="34" charset="0"/>
              </a:rPr>
              <a:t>Dentre os processos relativos a Direito de Família (3.910), tramitam na 11ª Câmara Cível 810 recursos sobre alimentos em 2.019, dos quais 122 foram distribuídos em agosto/2019.</a:t>
            </a:r>
            <a:endParaRPr lang="pt-BR" dirty="0">
              <a:solidFill>
                <a:schemeClr val="tx1">
                  <a:lumMod val="85000"/>
                  <a:lumOff val="15000"/>
                </a:schemeClr>
              </a:solidFill>
              <a:cs typeface="Arial" panose="020B0604020202020204" pitchFamily="34" charset="0"/>
            </a:endParaRPr>
          </a:p>
        </p:txBody>
      </p:sp>
      <p:sp>
        <p:nvSpPr>
          <p:cNvPr id="7" name="Espaço Reservado para Número de Slide 6"/>
          <p:cNvSpPr>
            <a:spLocks noGrp="1"/>
          </p:cNvSpPr>
          <p:nvPr>
            <p:ph type="sldNum" sz="quarter" idx="12"/>
          </p:nvPr>
        </p:nvSpPr>
        <p:spPr>
          <a:xfrm>
            <a:off x="8232076" y="6492875"/>
            <a:ext cx="683339" cy="365125"/>
          </a:xfrm>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22220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33487" y="346134"/>
            <a:ext cx="8567676" cy="95411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b="1" dirty="0" smtClean="0"/>
              <a:t>Deliberações acerca da especialização dos órgãos na sessão do Tribunal Pleno realizada em 26/08/2019</a:t>
            </a:r>
            <a:endParaRPr lang="pt-BR" sz="2400" b="1" dirty="0"/>
          </a:p>
        </p:txBody>
      </p:sp>
      <p:sp>
        <p:nvSpPr>
          <p:cNvPr id="5" name="Espaço Reservado para Conteúdo 2"/>
          <p:cNvSpPr>
            <a:spLocks noGrp="1"/>
          </p:cNvSpPr>
          <p:nvPr>
            <p:ph idx="1"/>
          </p:nvPr>
        </p:nvSpPr>
        <p:spPr>
          <a:xfrm>
            <a:off x="666986" y="1507089"/>
            <a:ext cx="8736990" cy="4848887"/>
          </a:xfrm>
        </p:spPr>
        <p:txBody>
          <a:bodyPr>
            <a:noAutofit/>
          </a:bodyPr>
          <a:lstStyle/>
          <a:p>
            <a:pPr marL="370332" algn="just">
              <a:buFont typeface="Arial" panose="020B0604020202020204" pitchFamily="34" charset="0"/>
              <a:buChar char="•"/>
              <a:defRPr/>
            </a:pPr>
            <a:r>
              <a:rPr lang="pt-BR" sz="2000" dirty="0" smtClean="0">
                <a:cs typeface="Arial" panose="020B0604020202020204" pitchFamily="34" charset="0"/>
              </a:rPr>
              <a:t>Retirar das 11ª e 12ª Câmaras Cíveis as matérias relativas à locação em geral, registros públicos, arrendamento rural, parceria agrícola e empreitada, e atribuí-las às 17ª e 18 Câmaras Cíveis;</a:t>
            </a:r>
          </a:p>
          <a:p>
            <a:pPr marL="370332" algn="just">
              <a:buFont typeface="Arial" panose="020B0604020202020204" pitchFamily="34" charset="0"/>
              <a:buChar char="•"/>
              <a:defRPr/>
            </a:pPr>
            <a:r>
              <a:rPr lang="pt-BR" sz="2000" dirty="0" smtClean="0">
                <a:cs typeface="Arial" panose="020B0604020202020204" pitchFamily="34" charset="0"/>
              </a:rPr>
              <a:t>Criar duas subespecialidades na matéria de prestação de serviços e atribuí-las às 4ª, 5ª, 6ª e 7ª Câmaras Cíveis:</a:t>
            </a:r>
          </a:p>
          <a:p>
            <a:pPr marL="27432" indent="0" algn="just">
              <a:buNone/>
              <a:defRPr/>
            </a:pPr>
            <a:r>
              <a:rPr lang="pt-BR" sz="2000" dirty="0" smtClean="0">
                <a:cs typeface="Arial" panose="020B0604020202020204" pitchFamily="34" charset="0"/>
              </a:rPr>
              <a:t>	(a) prestação de serviço de telefonia fixa, telefonia móvel, 	internet e 	TV por assinatura, atribuindo-a às 6ª e 7ª Câmaras 	Cíveis;</a:t>
            </a:r>
          </a:p>
          <a:p>
            <a:pPr marL="27432" indent="0" algn="just">
              <a:buNone/>
              <a:defRPr/>
            </a:pPr>
            <a:r>
              <a:rPr lang="pt-BR" sz="2000" dirty="0" smtClean="0">
                <a:cs typeface="Arial" panose="020B0604020202020204" pitchFamily="34" charset="0"/>
              </a:rPr>
              <a:t>	(b) prestação de serviço de fornecimento de água, energia 	elétrica e 	gás, atribuindo-a às 4ª e 5ª Câmaras Cíveis;</a:t>
            </a:r>
          </a:p>
          <a:p>
            <a:pPr marL="370332" algn="just">
              <a:buFont typeface="Arial" panose="020B0604020202020204" pitchFamily="34" charset="0"/>
              <a:buChar char="•"/>
              <a:defRPr/>
            </a:pPr>
            <a:r>
              <a:rPr lang="pt-BR" sz="2000" dirty="0" smtClean="0">
                <a:cs typeface="Arial" panose="020B0604020202020204" pitchFamily="34" charset="0"/>
              </a:rPr>
              <a:t>Manter os demais recursos que versarem sobre prestação de serviços às 11ª e 12ª Câmaras Cíveis. </a:t>
            </a:r>
            <a:endParaRPr lang="pt-BR" sz="2000" dirty="0">
              <a:cs typeface="Arial" panose="020B0604020202020204" pitchFamily="34" charset="0"/>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Número de Slide 2"/>
          <p:cNvSpPr>
            <a:spLocks noGrp="1"/>
          </p:cNvSpPr>
          <p:nvPr>
            <p:ph type="sldNum" sz="quarter" idx="12"/>
          </p:nvPr>
        </p:nvSpPr>
        <p:spPr>
          <a:xfrm>
            <a:off x="8232075" y="6492875"/>
            <a:ext cx="683339" cy="365125"/>
          </a:xfrm>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53984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3488" y="1689966"/>
            <a:ext cx="8339075" cy="3904239"/>
          </a:xfrm>
        </p:spPr>
        <p:txBody>
          <a:bodyPr>
            <a:noAutofit/>
          </a:bodyPr>
          <a:lstStyle/>
          <a:p>
            <a:r>
              <a:rPr lang="pt-BR" sz="2000" dirty="0">
                <a:solidFill>
                  <a:schemeClr val="tx1"/>
                </a:solidFill>
                <a:cs typeface="Arial" panose="020B0604020202020204" pitchFamily="34" charset="0"/>
              </a:rPr>
              <a:t>Matérias de competência regimental para </a:t>
            </a:r>
            <a:r>
              <a:rPr lang="pt-BR" sz="2000" dirty="0" smtClean="0">
                <a:solidFill>
                  <a:schemeClr val="tx1"/>
                </a:solidFill>
                <a:cs typeface="Arial" panose="020B0604020202020204" pitchFamily="34" charset="0"/>
              </a:rPr>
              <a:t>julgamento:</a:t>
            </a:r>
          </a:p>
          <a:p>
            <a:pPr marL="370332" algn="just">
              <a:buFont typeface="Arial" panose="020B0604020202020204" pitchFamily="34" charset="0"/>
              <a:buChar char="•"/>
              <a:defRPr/>
            </a:pPr>
            <a:r>
              <a:rPr lang="pt-BR" sz="2000" dirty="0" smtClean="0">
                <a:cs typeface="Arial" panose="020B0604020202020204" pitchFamily="34" charset="0"/>
              </a:rPr>
              <a:t>ações relativas a Direito de Família, união estável e </a:t>
            </a:r>
            <a:r>
              <a:rPr lang="pt-BR" sz="2000" dirty="0" err="1" smtClean="0">
                <a:cs typeface="Arial" panose="020B0604020202020204" pitchFamily="34" charset="0"/>
              </a:rPr>
              <a:t>homoafetiva</a:t>
            </a:r>
            <a:r>
              <a:rPr lang="pt-BR" sz="2000" dirty="0" smtClean="0">
                <a:cs typeface="Arial" panose="020B0604020202020204" pitchFamily="34" charset="0"/>
              </a:rPr>
              <a:t>; </a:t>
            </a:r>
          </a:p>
          <a:p>
            <a:pPr marL="370332" algn="just">
              <a:buFont typeface="Arial" panose="020B0604020202020204" pitchFamily="34" charset="0"/>
              <a:buChar char="•"/>
              <a:defRPr/>
            </a:pPr>
            <a:r>
              <a:rPr lang="pt-BR" sz="2000" dirty="0" smtClean="0">
                <a:cs typeface="Arial" panose="020B0604020202020204" pitchFamily="34" charset="0"/>
              </a:rPr>
              <a:t>ações relativas ao Estatuto da Criança e do Adolescente, ressalvada a matéria infracional; </a:t>
            </a:r>
          </a:p>
          <a:p>
            <a:pPr marL="370332" algn="just">
              <a:buFont typeface="Arial" panose="020B0604020202020204" pitchFamily="34" charset="0"/>
              <a:buChar char="•"/>
              <a:defRPr/>
            </a:pPr>
            <a:r>
              <a:rPr lang="pt-BR" sz="2000" dirty="0" smtClean="0">
                <a:cs typeface="Arial" panose="020B0604020202020204" pitchFamily="34" charset="0"/>
              </a:rPr>
              <a:t>ações relativas ao Direito das Sucessões; </a:t>
            </a:r>
          </a:p>
          <a:p>
            <a:pPr marL="370332" algn="just">
              <a:buFont typeface="Arial" panose="020B0604020202020204" pitchFamily="34" charset="0"/>
              <a:buChar char="•"/>
              <a:defRPr/>
            </a:pPr>
            <a:r>
              <a:rPr lang="pt-BR" sz="2000" dirty="0" smtClean="0">
                <a:cs typeface="Arial" panose="020B0604020202020204" pitchFamily="34" charset="0"/>
              </a:rPr>
              <a:t>ações relativas aos demais contratos de prestação de serviços, excluídos aqueles de competência da Quarta, Quinta, Sexta e Sétima Câmaras Cíveis, bem como os concernentes exclusivamente a responsabilidade civil.</a:t>
            </a:r>
          </a:p>
          <a:p>
            <a:pPr marL="370332" algn="just">
              <a:buFont typeface="Arial" panose="020B0604020202020204" pitchFamily="34" charset="0"/>
              <a:buChar char="•"/>
              <a:defRPr/>
            </a:pPr>
            <a:endParaRPr lang="pt-BR" sz="2000" dirty="0" smtClean="0">
              <a:solidFill>
                <a:schemeClr val="tx1"/>
              </a:solidFill>
              <a:cs typeface="Arial" panose="020B0604020202020204" pitchFamily="34" charset="0"/>
            </a:endParaRPr>
          </a:p>
          <a:p>
            <a:pPr marL="370332" algn="just">
              <a:buFont typeface="Arial" panose="020B0604020202020204" pitchFamily="34" charset="0"/>
              <a:buChar char="•"/>
              <a:defRPr/>
            </a:pPr>
            <a:r>
              <a:rPr lang="pt-BR" sz="2000" dirty="0" smtClean="0">
                <a:solidFill>
                  <a:schemeClr val="tx1"/>
                </a:solidFill>
                <a:cs typeface="Arial" panose="020B0604020202020204" pitchFamily="34" charset="0"/>
              </a:rPr>
              <a:t>REGIMENTO INTERNO DO TRIBUNAL DE JUSTIÇA DO ESTADO DO PARANÁ (RESOLUÇÃO </a:t>
            </a:r>
            <a:r>
              <a:rPr lang="pt-BR" sz="2000" dirty="0">
                <a:solidFill>
                  <a:schemeClr val="tx1"/>
                </a:solidFill>
                <a:cs typeface="Arial" panose="020B0604020202020204" pitchFamily="34" charset="0"/>
              </a:rPr>
              <a:t>n° </a:t>
            </a:r>
            <a:r>
              <a:rPr lang="pt-BR" sz="2000" dirty="0" smtClean="0">
                <a:solidFill>
                  <a:schemeClr val="tx1"/>
                </a:solidFill>
                <a:cs typeface="Arial" panose="020B0604020202020204" pitchFamily="34" charset="0"/>
              </a:rPr>
              <a:t>52, </a:t>
            </a:r>
            <a:r>
              <a:rPr lang="pt-BR" sz="2000" dirty="0">
                <a:solidFill>
                  <a:schemeClr val="tx1"/>
                </a:solidFill>
                <a:cs typeface="Arial" panose="020B0604020202020204" pitchFamily="34" charset="0"/>
              </a:rPr>
              <a:t>de </a:t>
            </a:r>
            <a:r>
              <a:rPr lang="pt-BR" sz="2000" dirty="0" smtClean="0">
                <a:solidFill>
                  <a:schemeClr val="tx1"/>
                </a:solidFill>
                <a:cs typeface="Arial" panose="020B0604020202020204" pitchFamily="34" charset="0"/>
              </a:rPr>
              <a:t>26 </a:t>
            </a:r>
            <a:r>
              <a:rPr lang="pt-BR" sz="2000" dirty="0">
                <a:solidFill>
                  <a:schemeClr val="tx1"/>
                </a:solidFill>
                <a:cs typeface="Arial" panose="020B0604020202020204" pitchFamily="34" charset="0"/>
              </a:rPr>
              <a:t>de </a:t>
            </a:r>
            <a:r>
              <a:rPr lang="pt-BR" sz="2000" dirty="0" smtClean="0">
                <a:solidFill>
                  <a:schemeClr val="tx1"/>
                </a:solidFill>
                <a:cs typeface="Arial" panose="020B0604020202020204" pitchFamily="34" charset="0"/>
              </a:rPr>
              <a:t>agosto </a:t>
            </a:r>
            <a:r>
              <a:rPr lang="pt-BR" sz="2000" dirty="0">
                <a:solidFill>
                  <a:schemeClr val="tx1"/>
                </a:solidFill>
                <a:cs typeface="Arial" panose="020B0604020202020204" pitchFamily="34" charset="0"/>
              </a:rPr>
              <a:t>de </a:t>
            </a:r>
            <a:r>
              <a:rPr lang="pt-BR" sz="2000" dirty="0" smtClean="0">
                <a:solidFill>
                  <a:schemeClr val="tx1"/>
                </a:solidFill>
                <a:cs typeface="Arial" panose="020B0604020202020204" pitchFamily="34" charset="0"/>
              </a:rPr>
              <a:t>2019)</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7864" y="5661248"/>
            <a:ext cx="114413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a:spLocks noGrp="1"/>
          </p:cNvSpPr>
          <p:nvPr>
            <p:ph type="title"/>
          </p:nvPr>
        </p:nvSpPr>
        <p:spPr>
          <a:xfrm>
            <a:off x="733425" y="346075"/>
            <a:ext cx="8427200" cy="836613"/>
          </a:xfrm>
        </p:spPr>
        <p:txBody>
          <a:bodyPr>
            <a:normAutofit fontScale="90000"/>
          </a:bodyPr>
          <a:lstStyle/>
          <a:p>
            <a:r>
              <a:rPr lang="pt-BR" b="1" dirty="0" smtClean="0"/>
              <a:t>11ª Câmara Cível do TJPR</a:t>
            </a:r>
            <a:br>
              <a:rPr lang="pt-BR" b="1" dirty="0" smtClean="0"/>
            </a:br>
            <a:r>
              <a:rPr lang="pt-BR" sz="2200" dirty="0" smtClean="0"/>
              <a:t>(após a Resolução nº 52/2019 - vigente a partir de 30/08/2019)</a:t>
            </a:r>
            <a:endParaRPr lang="pt-BR" dirty="0"/>
          </a:p>
        </p:txBody>
      </p:sp>
      <p:sp>
        <p:nvSpPr>
          <p:cNvPr id="4" name="Espaço Reservado para Número de Slide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241616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do">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1831</TotalTime>
  <Words>7533</Words>
  <Application>Microsoft Office PowerPoint</Application>
  <PresentationFormat>Widescreen</PresentationFormat>
  <Paragraphs>340</Paragraphs>
  <Slides>58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58</vt:i4>
      </vt:variant>
    </vt:vector>
  </HeadingPairs>
  <TitlesOfParts>
    <vt:vector size="64" baseType="lpstr">
      <vt:lpstr>Arial</vt:lpstr>
      <vt:lpstr>Arial Black</vt:lpstr>
      <vt:lpstr>Calibri</vt:lpstr>
      <vt:lpstr>Trebuchet MS</vt:lpstr>
      <vt:lpstr>Wingdings 3</vt:lpstr>
      <vt:lpstr>Facetado</vt:lpstr>
      <vt:lpstr>CEVID - TJPR</vt:lpstr>
      <vt:lpstr>Apresentação do PowerPoint</vt:lpstr>
      <vt:lpstr>Apresentação do PowerPoint</vt:lpstr>
      <vt:lpstr>11ª Câmara Cível do TJPR</vt:lpstr>
      <vt:lpstr>11ª Câmara Cível do TJPR (antes da Resolução nº 52/2019)</vt:lpstr>
      <vt:lpstr>Apresentação do PowerPoint</vt:lpstr>
      <vt:lpstr>Apresentação do PowerPoint</vt:lpstr>
      <vt:lpstr>Apresentação do PowerPoint</vt:lpstr>
      <vt:lpstr>11ª Câmara Cível do TJPR (após a Resolução nº 52/2019 - vigente a partir de 30/08/2019)</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CEVID</dc:title>
  <dc:creator>08475325939@tjpr.jus.br</dc:creator>
  <cp:lastModifiedBy>Edgar Delfino Junior</cp:lastModifiedBy>
  <cp:revision>211</cp:revision>
  <cp:lastPrinted>2019-01-23T20:34:49Z</cp:lastPrinted>
  <dcterms:created xsi:type="dcterms:W3CDTF">2019-01-09T18:05:14Z</dcterms:created>
  <dcterms:modified xsi:type="dcterms:W3CDTF">2019-09-02T21:18:24Z</dcterms:modified>
</cp:coreProperties>
</file>